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pict" ContentType="image/pi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10" r:id="rId1"/>
    <p:sldMasterId id="2147483722" r:id="rId2"/>
  </p:sldMasterIdLst>
  <p:notesMasterIdLst>
    <p:notesMasterId r:id="rId21"/>
  </p:notesMasterIdLst>
  <p:handoutMasterIdLst>
    <p:handoutMasterId r:id="rId22"/>
  </p:handoutMasterIdLst>
  <p:sldIdLst>
    <p:sldId id="760" r:id="rId3"/>
    <p:sldId id="863" r:id="rId4"/>
    <p:sldId id="864" r:id="rId5"/>
    <p:sldId id="848" r:id="rId6"/>
    <p:sldId id="861" r:id="rId7"/>
    <p:sldId id="866" r:id="rId8"/>
    <p:sldId id="865" r:id="rId9"/>
    <p:sldId id="851" r:id="rId10"/>
    <p:sldId id="855" r:id="rId11"/>
    <p:sldId id="860" r:id="rId12"/>
    <p:sldId id="849" r:id="rId13"/>
    <p:sldId id="854" r:id="rId14"/>
    <p:sldId id="850" r:id="rId15"/>
    <p:sldId id="853" r:id="rId16"/>
    <p:sldId id="858" r:id="rId17"/>
    <p:sldId id="852" r:id="rId18"/>
    <p:sldId id="859" r:id="rId19"/>
    <p:sldId id="862" r:id="rId20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8F662"/>
    <a:srgbClr val="75AFE8"/>
    <a:srgbClr val="5D8FFF"/>
    <a:srgbClr val="2FFA46"/>
    <a:srgbClr val="2BDE3E"/>
    <a:srgbClr val="000095"/>
    <a:srgbClr val="0000FF"/>
    <a:srgbClr val="FF3300"/>
    <a:srgbClr val="8DB4E3"/>
    <a:srgbClr val="EAB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012" autoAdjust="0"/>
    <p:restoredTop sz="86801" autoAdjust="0"/>
  </p:normalViewPr>
  <p:slideViewPr>
    <p:cSldViewPr snapToGrid="0">
      <p:cViewPr varScale="1">
        <p:scale>
          <a:sx n="107" d="100"/>
          <a:sy n="107" d="100"/>
        </p:scale>
        <p:origin x="-96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3.pict"/><Relationship Id="rId3" Type="http://schemas.openxmlformats.org/officeDocument/2006/relationships/image" Target="../media/image1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739" y="0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8157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739" y="8848157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59D33C77-904B-4D07-846C-C74D89B4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6947" cy="4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739" y="0"/>
            <a:ext cx="3046947" cy="4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0088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446" y="4422505"/>
            <a:ext cx="5613383" cy="418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8157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b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739" y="8848157"/>
            <a:ext cx="3046947" cy="4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/>
            </a:lvl1pPr>
          </a:lstStyle>
          <a:p>
            <a:pPr>
              <a:defRPr/>
            </a:pPr>
            <a:fld id="{1B4CF154-6C52-4FB6-9C16-246F47717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-107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597">
              <a:defRPr/>
            </a:pPr>
            <a:fld id="{6887F363-2D5F-4FAE-8B66-F08CF02A0A3C}" type="slidenum">
              <a:rPr lang="en-US" smtClean="0">
                <a:latin typeface="Times" pitchFamily="-107" charset="0"/>
                <a:ea typeface="ＭＳ Ｐゴシック" pitchFamily="34" charset="-128"/>
              </a:rPr>
              <a:pPr defTabSz="933597">
                <a:defRPr/>
              </a:pPr>
              <a:t>18</a:t>
            </a:fld>
            <a:endParaRPr lang="en-US" dirty="0" smtClean="0">
              <a:latin typeface="Times" pitchFamily="-107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motivation for this program comes from two</a:t>
            </a:r>
            <a:r>
              <a:rPr lang="en-US" baseline="0" dirty="0" smtClean="0"/>
              <a:t> directions:</a:t>
            </a:r>
          </a:p>
          <a:p>
            <a:r>
              <a:rPr lang="en-US" baseline="0" dirty="0" smtClean="0"/>
              <a:t>On one hand </a:t>
            </a:r>
            <a:r>
              <a:rPr lang="en-US" baseline="0" dirty="0" err="1" smtClean="0"/>
              <a:t>Linacs</a:t>
            </a:r>
            <a:r>
              <a:rPr lang="en-US" baseline="0" dirty="0" smtClean="0"/>
              <a:t> with the average current …</a:t>
            </a:r>
          </a:p>
          <a:p>
            <a:r>
              <a:rPr lang="en-US" baseline="0" dirty="0" smtClean="0"/>
              <a:t>On the other hand there are existing facilities such as Jefferson Lab FEL that is a </a:t>
            </a:r>
            <a:r>
              <a:rPr lang="en-US" b="1" baseline="0" dirty="0" smtClean="0"/>
              <a:t>high </a:t>
            </a:r>
            <a:r>
              <a:rPr lang="en-US" baseline="0" dirty="0" smtClean="0"/>
              <a:t>current high average beam power machine that have demonstrated operation with average current of up to 9 </a:t>
            </a:r>
            <a:r>
              <a:rPr lang="en-US" baseline="0" dirty="0" err="1" smtClean="0"/>
              <a:t>MeV</a:t>
            </a:r>
            <a:r>
              <a:rPr lang="en-US" baseline="0" dirty="0" smtClean="0"/>
              <a:t> and beam power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0CDE7-166D-4F5D-BAE9-BEA074563E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D7B68-6035-4B0A-934A-E7E66DABE4A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66800" y="6553200"/>
            <a:ext cx="647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solidFill>
                  <a:schemeClr val="bg1"/>
                </a:solidFill>
              </a:rPr>
              <a:t>Accelerator</a:t>
            </a:r>
            <a:r>
              <a:rPr lang="en-US" sz="800" i="1" baseline="0" dirty="0" smtClean="0">
                <a:solidFill>
                  <a:schemeClr val="bg1"/>
                </a:solidFill>
              </a:rPr>
              <a:t> and Detector R&amp;D, August 22 2011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Kansas City Plant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C303-9E90-4537-BA22-255520963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17.png"/><Relationship Id="rId7" Type="http://schemas.openxmlformats.org/officeDocument/2006/relationships/oleObject" Target="../embeddings/Microsoft_Equation7.bin"/><Relationship Id="rId8" Type="http://schemas.openxmlformats.org/officeDocument/2006/relationships/image" Target="../media/image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447800"/>
            <a:ext cx="876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000095"/>
                </a:solidFill>
              </a:rPr>
              <a:t>Diagnostics Related to the</a:t>
            </a:r>
          </a:p>
          <a:p>
            <a:pPr algn="ctr"/>
            <a:r>
              <a:rPr lang="en-US" sz="3600" dirty="0" smtClean="0">
                <a:solidFill>
                  <a:srgbClr val="000095"/>
                </a:solidFill>
              </a:rPr>
              <a:t>Unwanted Beam</a:t>
            </a:r>
          </a:p>
          <a:p>
            <a:pPr algn="ctr"/>
            <a:endParaRPr lang="en-US" sz="1800" b="1" dirty="0" smtClean="0">
              <a:solidFill>
                <a:srgbClr val="000095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52600" y="4648200"/>
            <a:ext cx="57150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latin typeface="Arial" charset="0"/>
                <a:ea typeface="+mn-ea"/>
                <a:cs typeface="Arial" charset="0"/>
              </a:rPr>
              <a:t>Pavel Evtushenko, </a:t>
            </a:r>
            <a:r>
              <a:rPr lang="en-US" b="1" kern="1200" dirty="0" err="1" smtClean="0">
                <a:latin typeface="Arial" charset="0"/>
                <a:ea typeface="+mn-ea"/>
                <a:cs typeface="Arial" charset="0"/>
              </a:rPr>
              <a:t>Jlab</a:t>
            </a:r>
            <a:r>
              <a:rPr lang="en-US" b="1" kern="1200" dirty="0" smtClean="0">
                <a:latin typeface="Arial" charset="0"/>
                <a:ea typeface="+mn-ea"/>
                <a:cs typeface="Arial" charset="0"/>
              </a:rPr>
              <a:t> FEL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kern="1200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Wire scanner measurements</a:t>
            </a:r>
          </a:p>
        </p:txBody>
      </p:sp>
      <p:pic>
        <p:nvPicPr>
          <p:cNvPr id="4" name="Picture 3" descr="CEBAF WS fo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59" y="805457"/>
            <a:ext cx="3722443" cy="1787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73" y="1237256"/>
            <a:ext cx="3997464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Clr>
                <a:srgbClr val="000095"/>
              </a:buClr>
              <a:buFont typeface="Wingdings" charset="2"/>
              <a:buChar char="²"/>
            </a:pPr>
            <a:r>
              <a:rPr lang="en-US" sz="1600" dirty="0" smtClean="0"/>
              <a:t>wire with diameter much smaller than the beam size interacts with beam as it is scanned across it</a:t>
            </a:r>
          </a:p>
          <a:p>
            <a:pPr marL="231775" indent="-231775">
              <a:spcAft>
                <a:spcPts val="1200"/>
              </a:spcAft>
              <a:buClr>
                <a:srgbClr val="000095"/>
              </a:buClr>
              <a:buFont typeface="Wingdings" charset="2"/>
              <a:buChar char="²"/>
            </a:pPr>
            <a:r>
              <a:rPr lang="en-US" sz="1600" dirty="0" smtClean="0"/>
              <a:t>there is a number of interaction mechanisms:</a:t>
            </a:r>
          </a:p>
          <a:p>
            <a:pPr lvl="1" indent="-231775">
              <a:spcAft>
                <a:spcPts val="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400" dirty="0" smtClean="0"/>
              <a:t>beam capture</a:t>
            </a:r>
          </a:p>
          <a:p>
            <a:pPr lvl="1" indent="-231775">
              <a:spcAft>
                <a:spcPts val="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400" dirty="0" smtClean="0"/>
              <a:t>secondary emission</a:t>
            </a:r>
          </a:p>
          <a:p>
            <a:pPr lvl="1" indent="-231775">
              <a:spcAft>
                <a:spcPts val="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400" dirty="0" smtClean="0"/>
              <a:t>scattering</a:t>
            </a:r>
          </a:p>
          <a:p>
            <a:pPr lvl="1" indent="-231775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400" dirty="0" smtClean="0"/>
              <a:t>conversion  </a:t>
            </a:r>
          </a:p>
          <a:p>
            <a:pPr marL="231775" indent="-231775">
              <a:spcAft>
                <a:spcPts val="1200"/>
              </a:spcAft>
              <a:buClr>
                <a:srgbClr val="000095"/>
              </a:buClr>
              <a:buFont typeface="Wingdings" charset="2"/>
              <a:buChar char="²"/>
            </a:pPr>
            <a:r>
              <a:rPr lang="en-US" sz="1600" dirty="0" smtClean="0"/>
              <a:t>different ways to detect the signal</a:t>
            </a:r>
          </a:p>
          <a:p>
            <a:pPr marL="454025" indent="-222250">
              <a:spcAft>
                <a:spcPts val="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600" dirty="0" smtClean="0"/>
              <a:t>induced current</a:t>
            </a:r>
          </a:p>
          <a:p>
            <a:pPr marL="454025" indent="-222250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600" dirty="0" smtClean="0"/>
              <a:t>secondary particles (</a:t>
            </a:r>
            <a:r>
              <a:rPr lang="en-US" sz="1600" dirty="0" smtClean="0">
                <a:solidFill>
                  <a:srgbClr val="FF0000"/>
                </a:solidFill>
              </a:rPr>
              <a:t>counting</a:t>
            </a:r>
            <a:r>
              <a:rPr lang="en-US" sz="1600" dirty="0" smtClean="0"/>
              <a:t>)</a:t>
            </a:r>
          </a:p>
          <a:p>
            <a:pPr marL="231775" indent="-231775"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/>
              <a:t>only 1D projections of 2D distributions</a:t>
            </a:r>
          </a:p>
          <a:p>
            <a:pPr marL="231775" indent="-231775"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/>
              <a:t>takes time (“patience limited”)</a:t>
            </a:r>
          </a:p>
          <a:p>
            <a:pPr marL="231775" indent="-231775"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/>
              <a:t>real LINAC beams – non-equilibrium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26" y="853219"/>
            <a:ext cx="490127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A. </a:t>
            </a:r>
            <a:r>
              <a:rPr lang="en-US" sz="1300" dirty="0" err="1" smtClean="0">
                <a:solidFill>
                  <a:schemeClr val="bg2">
                    <a:lumMod val="75000"/>
                  </a:schemeClr>
                </a:solidFill>
              </a:rPr>
              <a:t>Freyberger</a:t>
            </a: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, CEBAF measurements, In DIPAC05 proceedings</a:t>
            </a:r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09894" y="2593710"/>
            <a:ext cx="5284495" cy="3769059"/>
            <a:chOff x="3809894" y="2593710"/>
            <a:chExt cx="5284495" cy="3769059"/>
          </a:xfrm>
        </p:grpSpPr>
        <p:pic>
          <p:nvPicPr>
            <p:cNvPr id="8" name="Picture 6" descr="3F012#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09894" y="2593710"/>
              <a:ext cx="5284495" cy="376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494416" y="5896750"/>
              <a:ext cx="1107648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1300" dirty="0" smtClean="0">
                  <a:solidFill>
                    <a:srgbClr val="FFFF00"/>
                  </a:solidFill>
                </a:rPr>
                <a:t>at JLab FEL</a:t>
              </a:r>
              <a:endParaRPr lang="en-US" sz="13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Picture 10" descr="FLS2012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Large Dynamic Range imaging (1)</a:t>
            </a:r>
          </a:p>
        </p:txBody>
      </p:sp>
      <p:sp>
        <p:nvSpPr>
          <p:cNvPr id="3" name="Content Placeholder 10"/>
          <p:cNvSpPr>
            <a:spLocks noGrp="1"/>
          </p:cNvSpPr>
          <p:nvPr>
            <p:ph idx="1"/>
          </p:nvPr>
        </p:nvSpPr>
        <p:spPr>
          <a:xfrm>
            <a:off x="228600" y="786579"/>
            <a:ext cx="8686800" cy="5624891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600" dirty="0" smtClean="0"/>
              <a:t>To explain the idea we consider JLab FEL tune-up beam and the use of OTR.</a:t>
            </a:r>
          </a:p>
          <a:p>
            <a:pPr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600" dirty="0" smtClean="0"/>
              <a:t>Beam – </a:t>
            </a:r>
            <a:r>
              <a:rPr lang="en-US" sz="1600" dirty="0" smtClean="0">
                <a:solidFill>
                  <a:srgbClr val="0000FF"/>
                </a:solidFill>
              </a:rPr>
              <a:t>250 </a:t>
            </a:r>
            <a:r>
              <a:rPr lang="en-US" sz="1600" dirty="0" err="1" smtClean="0">
                <a:solidFill>
                  <a:srgbClr val="0000FF"/>
                </a:solidFill>
              </a:rPr>
              <a:t>μs</a:t>
            </a:r>
            <a:r>
              <a:rPr lang="en-US" sz="1600" dirty="0" smtClean="0"/>
              <a:t> macro pulses at </a:t>
            </a:r>
            <a:r>
              <a:rPr lang="en-US" sz="1600" dirty="0" smtClean="0">
                <a:solidFill>
                  <a:srgbClr val="0000FF"/>
                </a:solidFill>
              </a:rPr>
              <a:t>2 Hz</a:t>
            </a:r>
            <a:r>
              <a:rPr lang="en-US" sz="1600" dirty="0" smtClean="0"/>
              <a:t>, bunch rep. rate ~ </a:t>
            </a:r>
            <a:r>
              <a:rPr lang="en-US" sz="1600" dirty="0" smtClean="0">
                <a:solidFill>
                  <a:srgbClr val="0000FF"/>
                </a:solidFill>
              </a:rPr>
              <a:t>4.678 MHz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0000FF"/>
                </a:solidFill>
              </a:rPr>
              <a:t>135 </a:t>
            </a:r>
            <a:r>
              <a:rPr lang="en-US" sz="1600" dirty="0" err="1" smtClean="0">
                <a:solidFill>
                  <a:srgbClr val="0000FF"/>
                </a:solidFill>
              </a:rPr>
              <a:t>pC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bunch charge, ~ 158 </a:t>
            </a:r>
            <a:r>
              <a:rPr lang="en-US" sz="1600" dirty="0" err="1" smtClean="0"/>
              <a:t>nC</a:t>
            </a:r>
            <a:r>
              <a:rPr lang="en-US" sz="1600" dirty="0" smtClean="0"/>
              <a:t> integrated charge (limits the beam power to safe level) </a:t>
            </a:r>
          </a:p>
          <a:p>
            <a:pPr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600" dirty="0" smtClean="0"/>
              <a:t>With typical beam size of few hundred </a:t>
            </a:r>
            <a:r>
              <a:rPr lang="en-US" sz="1600" dirty="0" err="1" smtClean="0"/>
              <a:t>μm</a:t>
            </a:r>
            <a:r>
              <a:rPr lang="en-US" sz="1600" dirty="0" smtClean="0"/>
              <a:t> OTR signal is attenuated by ~ 10 to keep CCD from saturation. For phosphor or </a:t>
            </a:r>
            <a:r>
              <a:rPr lang="en-US" sz="1600" dirty="0" err="1" smtClean="0"/>
              <a:t>YAG:Ce</a:t>
            </a:r>
            <a:r>
              <a:rPr lang="en-US" sz="1600" dirty="0" smtClean="0"/>
              <a:t> viewers attenuation of at least 100 is used. </a:t>
            </a:r>
            <a:r>
              <a:rPr lang="en-US" sz="1600" dirty="0" err="1" smtClean="0"/>
              <a:t>Insertable</a:t>
            </a:r>
            <a:r>
              <a:rPr lang="en-US" sz="1600" dirty="0" smtClean="0"/>
              <a:t> ND1 and ND2 filters are used.</a:t>
            </a:r>
          </a:p>
          <a:p>
            <a:pPr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600" dirty="0" smtClean="0"/>
              <a:t>Quantitative OTR intensity measurements agrees well with calculations – well understood </a:t>
            </a:r>
          </a:p>
          <a:p>
            <a:pPr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600" dirty="0" smtClean="0"/>
              <a:t>With OTR there is enough intensity to measure </a:t>
            </a:r>
            <a:r>
              <a:rPr lang="en-US" sz="1600" dirty="0" smtClean="0">
                <a:solidFill>
                  <a:srgbClr val="0000FF"/>
                </a:solidFill>
              </a:rPr>
              <a:t>4 upper decades</a:t>
            </a:r>
            <a:r>
              <a:rPr lang="en-US" sz="1600" dirty="0" smtClean="0"/>
              <a:t>. Lower two decades need gain of about </a:t>
            </a:r>
            <a:r>
              <a:rPr lang="en-US" sz="1600" dirty="0" smtClean="0">
                <a:solidFill>
                  <a:srgbClr val="0000FF"/>
                </a:solidFill>
              </a:rPr>
              <a:t>100</a:t>
            </a:r>
            <a:r>
              <a:rPr lang="en-US" sz="1600" dirty="0" smtClean="0"/>
              <a:t> to be measured.</a:t>
            </a:r>
          </a:p>
          <a:p>
            <a:pPr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600" dirty="0" smtClean="0"/>
              <a:t>The main principle is to use imaging with </a:t>
            </a:r>
            <a:r>
              <a:rPr lang="en-US" sz="1600" dirty="0" smtClean="0">
                <a:solidFill>
                  <a:srgbClr val="0000FF"/>
                </a:solidFill>
              </a:rPr>
              <a:t>2 or 3 sensors </a:t>
            </a:r>
            <a:r>
              <a:rPr lang="en-US" sz="1600" dirty="0" smtClean="0"/>
              <a:t>with different effective gain </a:t>
            </a:r>
            <a:r>
              <a:rPr lang="en-US" sz="1600" dirty="0" smtClean="0">
                <a:solidFill>
                  <a:srgbClr val="0000FF"/>
                </a:solidFill>
              </a:rPr>
              <a:t>simultaneously </a:t>
            </a:r>
            <a:r>
              <a:rPr lang="en-US" sz="1600" dirty="0" smtClean="0"/>
              <a:t>and to combine data in one LDR image digitally</a:t>
            </a:r>
          </a:p>
          <a:p>
            <a:pPr>
              <a:spcAft>
                <a:spcPts val="6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1600" dirty="0" smtClean="0"/>
              <a:t>The key elements:</a:t>
            </a:r>
          </a:p>
          <a:p>
            <a:pPr lvl="1"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image intensifiers (necessary gain and higher is available)</a:t>
            </a:r>
          </a:p>
          <a:p>
            <a:pPr lvl="1"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accurate alignment and linearity</a:t>
            </a:r>
          </a:p>
          <a:p>
            <a:pPr lvl="1"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the algorithm, data overlap from different sensors</a:t>
            </a:r>
          </a:p>
          <a:p>
            <a:pPr lvl="1"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1600" dirty="0" smtClean="0"/>
              <a:t>understanding CCD well overflow - transverse extend</a:t>
            </a:r>
          </a:p>
          <a:p>
            <a:pPr lvl="1">
              <a:spcAft>
                <a:spcPts val="600"/>
              </a:spcAft>
              <a:buClr>
                <a:srgbClr val="0000FF"/>
              </a:buClr>
              <a:buFont typeface="Wingdings" charset="2"/>
              <a:buChar char="Ø"/>
            </a:pPr>
            <a:r>
              <a:rPr lang="en-US" sz="1600" b="1" dirty="0" smtClean="0"/>
              <a:t>Diffraction Effects in the optical system</a:t>
            </a: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Large Dynamic Range imaging (2)</a:t>
            </a:r>
          </a:p>
        </p:txBody>
      </p:sp>
      <p:pic>
        <p:nvPicPr>
          <p:cNvPr id="3" name="Picture 2" descr="gaussian profile and noi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44" y="1502058"/>
            <a:ext cx="6379756" cy="489874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6938" y="2667000"/>
            <a:ext cx="3994062" cy="1372394"/>
            <a:chOff x="196938" y="2667000"/>
            <a:chExt cx="3994062" cy="1372394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2286000" y="3352800"/>
              <a:ext cx="1371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2819400" y="2667000"/>
              <a:ext cx="13716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2743200" y="4037011"/>
              <a:ext cx="9144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96938" y="2895600"/>
              <a:ext cx="2317662" cy="8309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Intensity range that can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be measured now with 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no additional gain.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6938" y="4038600"/>
            <a:ext cx="3232061" cy="839788"/>
            <a:chOff x="196938" y="4038600"/>
            <a:chExt cx="3232061" cy="83978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5400000">
              <a:off x="2552303" y="4457304"/>
              <a:ext cx="837405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2743200" y="4876800"/>
              <a:ext cx="685799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96938" y="4038600"/>
              <a:ext cx="2312352" cy="8309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</a:rPr>
                <a:t>Intensity range where</a:t>
              </a:r>
            </a:p>
            <a:p>
              <a:r>
                <a:rPr lang="en-US" sz="1600" dirty="0" smtClean="0">
                  <a:solidFill>
                    <a:srgbClr val="FF6600"/>
                  </a:solidFill>
                </a:rPr>
                <a:t>additional gain of ~ 100</a:t>
              </a:r>
            </a:p>
            <a:p>
              <a:r>
                <a:rPr lang="en-US" sz="1600" dirty="0" smtClean="0">
                  <a:solidFill>
                    <a:srgbClr val="FF6600"/>
                  </a:solidFill>
                </a:rPr>
                <a:t>is needed</a:t>
              </a:r>
              <a:endParaRPr lang="en-US" sz="16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24400" y="2209800"/>
            <a:ext cx="4114800" cy="1373188"/>
            <a:chOff x="4724400" y="2209800"/>
            <a:chExt cx="4114800" cy="1373188"/>
          </a:xfrm>
        </p:grpSpPr>
        <p:cxnSp>
          <p:nvCxnSpPr>
            <p:cNvPr id="25" name="Straight Connector 24"/>
            <p:cNvCxnSpPr/>
            <p:nvPr/>
          </p:nvCxnSpPr>
          <p:spPr bwMode="auto">
            <a:xfrm rot="10800000">
              <a:off x="4724400" y="2209800"/>
              <a:ext cx="19812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>
              <a:off x="5715000" y="3581400"/>
              <a:ext cx="9906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5400000">
              <a:off x="5868194" y="2894806"/>
              <a:ext cx="1371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9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6761287" y="2438400"/>
              <a:ext cx="2077913" cy="8309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</a:rPr>
                <a:t>To be measured with</a:t>
              </a:r>
            </a:p>
            <a:p>
              <a:r>
                <a:rPr lang="en-US" sz="1600" dirty="0" smtClean="0">
                  <a:solidFill>
                    <a:srgbClr val="000090"/>
                  </a:solidFill>
                </a:rPr>
                <a:t>imaging sensor #1</a:t>
              </a:r>
            </a:p>
            <a:p>
              <a:r>
                <a:rPr lang="en-US" sz="1600" dirty="0" smtClean="0">
                  <a:solidFill>
                    <a:srgbClr val="000090"/>
                  </a:solidFill>
                </a:rPr>
                <a:t>and attenuation ~ 10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0" y="3581400"/>
            <a:ext cx="2743200" cy="1296988"/>
            <a:chOff x="6096000" y="3581400"/>
            <a:chExt cx="2743200" cy="1296988"/>
          </a:xfrm>
        </p:grpSpPr>
        <p:cxnSp>
          <p:nvCxnSpPr>
            <p:cNvPr id="29" name="Straight Connector 28"/>
            <p:cNvCxnSpPr/>
            <p:nvPr/>
          </p:nvCxnSpPr>
          <p:spPr bwMode="auto">
            <a:xfrm rot="10800000">
              <a:off x="6096000" y="4876800"/>
              <a:ext cx="5334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5400000">
              <a:off x="5906294" y="4228306"/>
              <a:ext cx="12954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6761287" y="3817203"/>
              <a:ext cx="2077913" cy="8309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To be measured with</a:t>
              </a:r>
            </a:p>
            <a:p>
              <a:r>
                <a:rPr lang="en-US" sz="1600" dirty="0" smtClean="0">
                  <a:solidFill>
                    <a:srgbClr val="008000"/>
                  </a:solidFill>
                </a:rPr>
                <a:t>imaging sensor #2</a:t>
              </a:r>
            </a:p>
            <a:p>
              <a:r>
                <a:rPr lang="en-US" sz="1600" dirty="0" smtClean="0">
                  <a:solidFill>
                    <a:srgbClr val="008000"/>
                  </a:solidFill>
                </a:rPr>
                <a:t>and gain ~ 200</a:t>
              </a:r>
            </a:p>
          </p:txBody>
        </p:sp>
      </p:grpSp>
      <p:pic>
        <p:nvPicPr>
          <p:cNvPr id="23" name="Picture 22" descr="FLS2012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Large Dynamic Range imaging (3)</a:t>
            </a:r>
          </a:p>
        </p:txBody>
      </p:sp>
      <p:pic>
        <p:nvPicPr>
          <p:cNvPr id="3" name="Picture 2" descr="gaussian profile and noi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044" y="1502058"/>
            <a:ext cx="6379756" cy="489874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96938" y="2667000"/>
            <a:ext cx="3994062" cy="1372394"/>
            <a:chOff x="196938" y="2667000"/>
            <a:chExt cx="3994062" cy="1372394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2286000" y="3352800"/>
              <a:ext cx="1371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2819400" y="2667000"/>
              <a:ext cx="13716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2743200" y="4037011"/>
              <a:ext cx="9144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96938" y="2895600"/>
              <a:ext cx="2317662" cy="8309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Intensity range that can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be measured now with 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no additional gain.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96938" y="4038600"/>
            <a:ext cx="3232061" cy="839788"/>
            <a:chOff x="196938" y="4038600"/>
            <a:chExt cx="3232061" cy="83978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5400000">
              <a:off x="2552303" y="4457304"/>
              <a:ext cx="837405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2743200" y="4876800"/>
              <a:ext cx="685799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96938" y="4038600"/>
              <a:ext cx="2312352" cy="8309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6600"/>
                  </a:solidFill>
                </a:rPr>
                <a:t>Intensity range where</a:t>
              </a:r>
            </a:p>
            <a:p>
              <a:r>
                <a:rPr lang="en-US" sz="1600" dirty="0" smtClean="0">
                  <a:solidFill>
                    <a:srgbClr val="FF6600"/>
                  </a:solidFill>
                </a:rPr>
                <a:t>additional gain of ~ 100</a:t>
              </a:r>
            </a:p>
            <a:p>
              <a:r>
                <a:rPr lang="en-US" sz="1600" dirty="0" smtClean="0">
                  <a:solidFill>
                    <a:srgbClr val="FF6600"/>
                  </a:solidFill>
                </a:rPr>
                <a:t>is needed</a:t>
              </a:r>
              <a:endParaRPr lang="en-US" sz="1600" dirty="0">
                <a:solidFill>
                  <a:srgbClr val="FF66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 rot="10800000">
            <a:off x="4724400" y="2209800"/>
            <a:ext cx="1752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5562600" y="3276600"/>
            <a:ext cx="914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0800000">
            <a:off x="6096000" y="4876800"/>
            <a:ext cx="381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>
            <a:off x="5868194" y="2742406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5400000">
            <a:off x="5830094" y="4305300"/>
            <a:ext cx="1142206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913687" y="2064603"/>
            <a:ext cx="207791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To be measured with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imaging sensor #1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and attenuation ~ 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3687" y="4038600"/>
            <a:ext cx="207791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To be measured with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imaging sensor #3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and gain ~ 200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rot="10800000">
            <a:off x="5715000" y="3733800"/>
            <a:ext cx="76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0800000" flipV="1">
            <a:off x="5486400" y="2971800"/>
            <a:ext cx="1295400" cy="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0800000" flipV="1">
            <a:off x="5867400" y="4038600"/>
            <a:ext cx="914400" cy="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6172994" y="3504407"/>
            <a:ext cx="1066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934200" y="3048000"/>
            <a:ext cx="207791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To be measured with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imaging sensor #2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and ~ no gain</a:t>
            </a:r>
          </a:p>
        </p:txBody>
      </p:sp>
      <p:pic>
        <p:nvPicPr>
          <p:cNvPr id="27" name="Picture 26" descr="FLS2012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CW laser wire 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914400"/>
            <a:ext cx="3661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wavelength conversion assuming:</a:t>
            </a: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800" dirty="0" smtClean="0"/>
              <a:t> beam energy </a:t>
            </a:r>
            <a:r>
              <a:rPr lang="en-US" sz="1800" dirty="0" smtClean="0">
                <a:solidFill>
                  <a:srgbClr val="0000FF"/>
                </a:solidFill>
              </a:rPr>
              <a:t>9 </a:t>
            </a:r>
            <a:r>
              <a:rPr lang="en-US" sz="1800" dirty="0" err="1" smtClean="0">
                <a:solidFill>
                  <a:srgbClr val="0000FF"/>
                </a:solidFill>
              </a:rPr>
              <a:t>MeV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800" dirty="0" smtClean="0"/>
              <a:t> laser wavelength </a:t>
            </a:r>
            <a:r>
              <a:rPr lang="en-US" sz="1800" dirty="0" smtClean="0">
                <a:solidFill>
                  <a:srgbClr val="0000FF"/>
                </a:solidFill>
              </a:rPr>
              <a:t>1.55 </a:t>
            </a:r>
            <a:r>
              <a:rPr lang="en-US" sz="1800" dirty="0" err="1" smtClean="0">
                <a:solidFill>
                  <a:srgbClr val="0000FF"/>
                </a:solidFill>
              </a:rPr>
              <a:t>μm</a:t>
            </a:r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1936750"/>
          <a:ext cx="2215331" cy="654050"/>
        </p:xfrm>
        <a:graphic>
          <a:graphicData uri="http://schemas.openxmlformats.org/presentationml/2006/ole">
            <p:oleObj spid="_x0000_s48130" name="Equation" r:id="rId4" imgW="1333500" imgH="3937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91200" y="1905000"/>
          <a:ext cx="2249488" cy="693738"/>
        </p:xfrm>
        <a:graphic>
          <a:graphicData uri="http://schemas.openxmlformats.org/presentationml/2006/ole">
            <p:oleObj spid="_x0000_s48131" name="Equation" r:id="rId5" imgW="1358900" imgH="419100" progId="Equation.3">
              <p:embed/>
            </p:oleObj>
          </a:graphicData>
        </a:graphic>
      </p:graphicFrame>
      <p:pic>
        <p:nvPicPr>
          <p:cNvPr id="8" name="Picture 7" descr="thomson cross section l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592" y="2743200"/>
            <a:ext cx="4383207" cy="3581400"/>
          </a:xfrm>
          <a:prstGeom prst="rect">
            <a:avLst/>
          </a:prstGeom>
        </p:spPr>
      </p:pic>
      <p:pic>
        <p:nvPicPr>
          <p:cNvPr id="9" name="Picture 8" descr="thomson scattering wavelength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743200"/>
            <a:ext cx="4527859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2600" y="914400"/>
            <a:ext cx="3376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differential cross section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(angular extent dependence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 on the beam energies)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19370" y="3524738"/>
            <a:ext cx="39624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030416" y="4339493"/>
            <a:ext cx="1356636" cy="461665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wavelength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1.55 </a:t>
            </a:r>
            <a:r>
              <a:rPr lang="en-US" sz="1200" dirty="0" err="1" smtClean="0">
                <a:solidFill>
                  <a:srgbClr val="FF0000"/>
                </a:solidFill>
              </a:rPr>
              <a:t>μm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3315494" y="3923506"/>
            <a:ext cx="838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 descr="FLS2012 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CW laser wire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914400"/>
            <a:ext cx="3661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wavelength conversion assuming:</a:t>
            </a: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800" dirty="0" smtClean="0"/>
              <a:t> beam energy </a:t>
            </a:r>
            <a:r>
              <a:rPr lang="en-US" sz="1800" dirty="0" smtClean="0">
                <a:solidFill>
                  <a:srgbClr val="0000FF"/>
                </a:solidFill>
              </a:rPr>
              <a:t>9 </a:t>
            </a:r>
            <a:r>
              <a:rPr lang="en-US" sz="1800" dirty="0" err="1" smtClean="0">
                <a:solidFill>
                  <a:srgbClr val="0000FF"/>
                </a:solidFill>
              </a:rPr>
              <a:t>MeV</a:t>
            </a:r>
            <a:endParaRPr lang="en-US" sz="18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800" dirty="0" smtClean="0"/>
              <a:t> laser wavelength </a:t>
            </a:r>
            <a:r>
              <a:rPr lang="en-US" sz="1800" dirty="0" smtClean="0">
                <a:solidFill>
                  <a:srgbClr val="0000FF"/>
                </a:solidFill>
              </a:rPr>
              <a:t>1.55 </a:t>
            </a:r>
            <a:r>
              <a:rPr lang="en-US" sz="1800" dirty="0" err="1" smtClean="0">
                <a:solidFill>
                  <a:srgbClr val="0000FF"/>
                </a:solidFill>
              </a:rPr>
              <a:t>μm</a:t>
            </a:r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1936750"/>
          <a:ext cx="2215331" cy="654050"/>
        </p:xfrm>
        <a:graphic>
          <a:graphicData uri="http://schemas.openxmlformats.org/presentationml/2006/ole">
            <p:oleObj spid="_x0000_s58370" name="Equation" r:id="rId4" imgW="1333500" imgH="39370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684592" y="914400"/>
            <a:ext cx="4383207" cy="5410200"/>
            <a:chOff x="4684592" y="914400"/>
            <a:chExt cx="4383207" cy="541020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5791200" y="1905000"/>
            <a:ext cx="2249488" cy="693738"/>
          </p:xfrm>
          <a:graphic>
            <a:graphicData uri="http://schemas.openxmlformats.org/presentationml/2006/ole">
              <p:oleObj spid="_x0000_s58371" name="Equation" r:id="rId5" imgW="1358900" imgH="419100" progId="Equation.3">
                <p:embed/>
              </p:oleObj>
            </a:graphicData>
          </a:graphic>
        </p:graphicFrame>
        <p:pic>
          <p:nvPicPr>
            <p:cNvPr id="8" name="Picture 7" descr="thomson cross section li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4592" y="2743200"/>
              <a:ext cx="4383207" cy="358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62600" y="914400"/>
              <a:ext cx="29440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differential cross section</a:t>
              </a:r>
            </a:p>
            <a:p>
              <a:r>
                <a:rPr lang="en-US" sz="1800" dirty="0" smtClean="0">
                  <a:solidFill>
                    <a:srgbClr val="0000FF"/>
                  </a:solidFill>
                </a:rPr>
                <a:t>(angular extend dependent</a:t>
              </a:r>
            </a:p>
            <a:p>
              <a:r>
                <a:rPr lang="en-US" sz="1800" dirty="0" smtClean="0">
                  <a:solidFill>
                    <a:srgbClr val="0000FF"/>
                  </a:solidFill>
                </a:rPr>
                <a:t> on the beam energies)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1" name="Picture 10" descr="thomson scattering wavelength 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" y="2743200"/>
            <a:ext cx="4527859" cy="3581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20078" y="3712308"/>
            <a:ext cx="4161692" cy="566615"/>
          </a:xfrm>
          <a:prstGeom prst="rect">
            <a:avLst/>
          </a:prstGeom>
          <a:solidFill>
            <a:srgbClr val="3366FF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775537"/>
            <a:ext cx="1514269" cy="1015663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wavelength range: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150 nm – 850 nm</a:t>
            </a:r>
            <a:endParaRPr lang="en-US" sz="1200" dirty="0" smtClean="0"/>
          </a:p>
          <a:p>
            <a:r>
              <a:rPr lang="en-US" sz="1200" i="1" dirty="0" smtClean="0"/>
              <a:t>(to stay out of VUV</a:t>
            </a:r>
          </a:p>
          <a:p>
            <a:r>
              <a:rPr lang="en-US" sz="1200" i="1" dirty="0" smtClean="0"/>
              <a:t>And be able to use </a:t>
            </a:r>
          </a:p>
          <a:p>
            <a:r>
              <a:rPr lang="en-US" sz="1200" i="1" dirty="0" err="1" smtClean="0"/>
              <a:t>PMTs</a:t>
            </a:r>
            <a:r>
              <a:rPr lang="en-US" sz="1200" i="1" dirty="0" smtClean="0"/>
              <a:t>)</a:t>
            </a:r>
            <a:endParaRPr lang="en-US" sz="1200" i="1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2172494" y="4380706"/>
            <a:ext cx="838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713153" y="3438768"/>
            <a:ext cx="277447" cy="1123463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7" name="Picture 16" descr="FLS2012 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CW laser wire (3)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845050" y="1010965"/>
          <a:ext cx="2751138" cy="668338"/>
        </p:xfrm>
        <a:graphic>
          <a:graphicData uri="http://schemas.openxmlformats.org/presentationml/2006/ole">
            <p:oleObj spid="_x0000_s46083" name="Equation" r:id="rId4" imgW="1828800" imgH="44450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3152" y="914400"/>
            <a:ext cx="4527859" cy="5410200"/>
            <a:chOff x="73152" y="914400"/>
            <a:chExt cx="4527859" cy="5410200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914400"/>
              <a:ext cx="36618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wavelength conversion assuming:</a:t>
              </a:r>
            </a:p>
            <a:p>
              <a:pPr>
                <a:buClr>
                  <a:srgbClr val="000095"/>
                </a:buClr>
                <a:buFont typeface="Arial"/>
                <a:buChar char="•"/>
              </a:pPr>
              <a:r>
                <a:rPr lang="en-US" sz="1800" dirty="0" smtClean="0"/>
                <a:t> beam energy </a:t>
              </a:r>
              <a:r>
                <a:rPr lang="en-US" sz="1800" dirty="0" smtClean="0">
                  <a:solidFill>
                    <a:srgbClr val="0000FF"/>
                  </a:solidFill>
                </a:rPr>
                <a:t>9 </a:t>
              </a:r>
              <a:r>
                <a:rPr lang="en-US" sz="1800" dirty="0" err="1" smtClean="0">
                  <a:solidFill>
                    <a:srgbClr val="0000FF"/>
                  </a:solidFill>
                </a:rPr>
                <a:t>MeV</a:t>
              </a:r>
              <a:endParaRPr lang="en-US" sz="1800" dirty="0" smtClean="0">
                <a:solidFill>
                  <a:srgbClr val="0000FF"/>
                </a:solidFill>
              </a:endParaRPr>
            </a:p>
            <a:p>
              <a:pPr>
                <a:buClr>
                  <a:srgbClr val="000095"/>
                </a:buClr>
                <a:buFont typeface="Arial"/>
                <a:buChar char="•"/>
              </a:pPr>
              <a:r>
                <a:rPr lang="en-US" sz="1800" dirty="0" smtClean="0"/>
                <a:t> laser wavelength </a:t>
              </a:r>
              <a:r>
                <a:rPr lang="en-US" sz="1800" dirty="0" smtClean="0">
                  <a:solidFill>
                    <a:srgbClr val="0000FF"/>
                  </a:solidFill>
                </a:rPr>
                <a:t>1.55 </a:t>
              </a:r>
              <a:r>
                <a:rPr lang="en-US" sz="1800" dirty="0" err="1" smtClean="0">
                  <a:solidFill>
                    <a:srgbClr val="0000FF"/>
                  </a:solidFill>
                </a:rPr>
                <a:t>μm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219200" y="1936750"/>
            <a:ext cx="2215331" cy="654050"/>
          </p:xfrm>
          <a:graphic>
            <a:graphicData uri="http://schemas.openxmlformats.org/presentationml/2006/ole">
              <p:oleObj spid="_x0000_s46084" name="Equation" r:id="rId5" imgW="1333500" imgH="393700" progId="Equation.3">
                <p:embed/>
              </p:oleObj>
            </a:graphicData>
          </a:graphic>
        </p:graphicFrame>
        <p:pic>
          <p:nvPicPr>
            <p:cNvPr id="9" name="Picture 8" descr="thomson scattering wavelength 3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73152" y="2743200"/>
              <a:ext cx="4527859" cy="3581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420078" y="3712308"/>
              <a:ext cx="4161692" cy="566615"/>
            </a:xfrm>
            <a:prstGeom prst="rect">
              <a:avLst/>
            </a:prstGeom>
            <a:solidFill>
              <a:srgbClr val="3366FF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4775537"/>
              <a:ext cx="1514269" cy="1015663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wavelength range: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150 nm – 850 nm</a:t>
              </a:r>
              <a:endParaRPr lang="en-US" sz="1200" dirty="0" smtClean="0"/>
            </a:p>
            <a:p>
              <a:r>
                <a:rPr lang="en-US" sz="1200" i="1" dirty="0" smtClean="0"/>
                <a:t>(to stay out of VUV</a:t>
              </a:r>
            </a:p>
            <a:p>
              <a:r>
                <a:rPr lang="en-US" sz="1200" i="1" dirty="0" smtClean="0"/>
                <a:t>And be able to use </a:t>
              </a:r>
            </a:p>
            <a:p>
              <a:r>
                <a:rPr lang="en-US" sz="1200" i="1" dirty="0" err="1" smtClean="0"/>
                <a:t>PMTs</a:t>
              </a:r>
              <a:r>
                <a:rPr lang="en-US" sz="1200" i="1" dirty="0" smtClean="0"/>
                <a:t>)</a:t>
              </a:r>
              <a:endParaRPr lang="en-US" sz="1200" i="1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5400000" flipH="1" flipV="1">
              <a:off x="2172494" y="4380706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Rectangle 12"/>
            <p:cNvSpPr/>
            <p:nvPr/>
          </p:nvSpPr>
          <p:spPr bwMode="auto">
            <a:xfrm>
              <a:off x="713153" y="3438768"/>
              <a:ext cx="277447" cy="1123463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76767" y="1186133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400" dirty="0" smtClean="0"/>
              <a:t> photon 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7492" y="1748587"/>
            <a:ext cx="377639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Assuming:</a:t>
            </a: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600" dirty="0" smtClean="0"/>
              <a:t> bunch charge </a:t>
            </a:r>
            <a:r>
              <a:rPr lang="en-US" sz="1600" dirty="0" smtClean="0">
                <a:solidFill>
                  <a:srgbClr val="0000FF"/>
                </a:solidFill>
              </a:rPr>
              <a:t>135 </a:t>
            </a:r>
            <a:r>
              <a:rPr lang="en-US" sz="1600" dirty="0" err="1" smtClean="0">
                <a:solidFill>
                  <a:srgbClr val="0000FF"/>
                </a:solidFill>
              </a:rPr>
              <a:t>pC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600" dirty="0" smtClean="0"/>
              <a:t> laser wavelength </a:t>
            </a:r>
            <a:r>
              <a:rPr lang="en-US" sz="1600" dirty="0" smtClean="0">
                <a:solidFill>
                  <a:srgbClr val="0000FF"/>
                </a:solidFill>
              </a:rPr>
              <a:t>1.55 </a:t>
            </a:r>
            <a:r>
              <a:rPr lang="en-US" sz="1600" dirty="0" err="1" smtClean="0">
                <a:solidFill>
                  <a:srgbClr val="0000FF"/>
                </a:solidFill>
              </a:rPr>
              <a:t>μm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pulse energy </a:t>
            </a:r>
            <a:r>
              <a:rPr lang="en-US" sz="1600" dirty="0" smtClean="0">
                <a:solidFill>
                  <a:srgbClr val="0000FF"/>
                </a:solidFill>
              </a:rPr>
              <a:t>~7 </a:t>
            </a:r>
            <a:r>
              <a:rPr lang="en-US" sz="1600" dirty="0" err="1" smtClean="0">
                <a:solidFill>
                  <a:srgbClr val="0000FF"/>
                </a:solidFill>
              </a:rPr>
              <a:t>nJ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t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laser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500 </a:t>
            </a:r>
            <a:r>
              <a:rPr lang="en-US" sz="1600" dirty="0" err="1" smtClean="0">
                <a:solidFill>
                  <a:srgbClr val="0000FF"/>
                </a:solidFill>
              </a:rPr>
              <a:t>fs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t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beam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2.5 </a:t>
            </a:r>
            <a:r>
              <a:rPr lang="en-US" sz="1600" dirty="0" err="1" smtClean="0">
                <a:solidFill>
                  <a:srgbClr val="0000FF"/>
                </a:solidFill>
              </a:rPr>
              <a:t>ps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f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beam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9.356 MHz</a:t>
            </a:r>
          </a:p>
          <a:p>
            <a:pPr>
              <a:buClr>
                <a:srgbClr val="000095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laser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</a:rPr>
              <a:t>μm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  <a:buFont typeface="Arial"/>
              <a:buChar char="•"/>
            </a:pPr>
            <a:endParaRPr lang="en-US" sz="1600" dirty="0" smtClean="0">
              <a:solidFill>
                <a:srgbClr val="0000FF"/>
              </a:solidFill>
            </a:endParaRPr>
          </a:p>
          <a:p>
            <a:pPr>
              <a:buClr>
                <a:srgbClr val="000095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We get N</a:t>
            </a:r>
            <a:r>
              <a:rPr lang="en-US" sz="1600" baseline="-25000" dirty="0" smtClean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=</a:t>
            </a:r>
            <a:r>
              <a:rPr lang="en-US" sz="1600" dirty="0" smtClean="0">
                <a:solidFill>
                  <a:srgbClr val="FF0000"/>
                </a:solidFill>
              </a:rPr>
              <a:t>0.02</a:t>
            </a:r>
            <a:r>
              <a:rPr lang="en-US" sz="1600" dirty="0" smtClean="0">
                <a:solidFill>
                  <a:srgbClr val="000000"/>
                </a:solidFill>
              </a:rPr>
              <a:t>, but </a:t>
            </a:r>
            <a:r>
              <a:rPr lang="en-US" sz="1600" dirty="0" err="1" smtClean="0">
                <a:solidFill>
                  <a:srgbClr val="000000"/>
                </a:solidFill>
              </a:rPr>
              <a:t>f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FF0000"/>
                </a:solidFill>
              </a:rPr>
              <a:t>=174 kHz</a:t>
            </a:r>
            <a:r>
              <a:rPr lang="en-US" sz="1600" dirty="0" smtClean="0"/>
              <a:t> !</a:t>
            </a:r>
          </a:p>
          <a:p>
            <a:pPr>
              <a:buClr>
                <a:srgbClr val="000095"/>
              </a:buClr>
            </a:pPr>
            <a:endParaRPr lang="en-US" sz="1600" dirty="0" smtClean="0"/>
          </a:p>
          <a:p>
            <a:pPr>
              <a:buClr>
                <a:srgbClr val="000095"/>
              </a:buClr>
            </a:pPr>
            <a:r>
              <a:rPr lang="en-US" sz="1600" dirty="0" smtClean="0"/>
              <a:t>There is factor of ~ 100 to be lost,</a:t>
            </a:r>
          </a:p>
          <a:p>
            <a:pPr>
              <a:buClr>
                <a:srgbClr val="000095"/>
              </a:buClr>
            </a:pPr>
            <a:r>
              <a:rPr lang="en-US" sz="1600" dirty="0" smtClean="0"/>
              <a:t>but there is also factor of ~100 to be</a:t>
            </a:r>
          </a:p>
          <a:p>
            <a:pPr>
              <a:buClr>
                <a:srgbClr val="000095"/>
              </a:buClr>
            </a:pPr>
            <a:r>
              <a:rPr lang="en-US" sz="1600" dirty="0" smtClean="0"/>
              <a:t>gained by pulse stacking.</a:t>
            </a:r>
          </a:p>
          <a:p>
            <a:pPr>
              <a:buClr>
                <a:srgbClr val="000095"/>
              </a:buClr>
            </a:pPr>
            <a:endParaRPr lang="en-US" sz="1600" dirty="0" smtClean="0"/>
          </a:p>
          <a:p>
            <a:pPr>
              <a:buClr>
                <a:srgbClr val="000095"/>
              </a:buClr>
            </a:pPr>
            <a:r>
              <a:rPr lang="en-US" sz="1600" dirty="0" smtClean="0"/>
              <a:t>Plus lock-in amplifier improves SNR as:</a:t>
            </a:r>
          </a:p>
          <a:p>
            <a:pPr>
              <a:buClr>
                <a:srgbClr val="000095"/>
              </a:buClr>
            </a:pPr>
            <a:endParaRPr lang="en-US" sz="16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900613" y="5854700"/>
          <a:ext cx="3927475" cy="365125"/>
        </p:xfrm>
        <a:graphic>
          <a:graphicData uri="http://schemas.openxmlformats.org/presentationml/2006/ole">
            <p:oleObj spid="_x0000_s46085" name="Equation" r:id="rId7" imgW="2463800" imgH="228600" progId="Equation.3">
              <p:embed/>
            </p:oleObj>
          </a:graphicData>
        </a:graphic>
      </p:graphicFrame>
      <p:pic>
        <p:nvPicPr>
          <p:cNvPr id="19" name="Picture 18" descr="FLS2012 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Conclusion / Outlook</a:t>
            </a:r>
          </a:p>
        </p:txBody>
      </p:sp>
      <p:sp>
        <p:nvSpPr>
          <p:cNvPr id="3" name="Content Placeholder 10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2000" dirty="0" smtClean="0"/>
              <a:t>The general approach of the program is the to:</a:t>
            </a:r>
          </a:p>
          <a:p>
            <a:pPr marL="803275" indent="-346075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2000" dirty="0" smtClean="0"/>
              <a:t>develop and built diagnostics tools</a:t>
            </a:r>
          </a:p>
          <a:p>
            <a:pPr marL="803275" indent="-346075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2000" dirty="0" smtClean="0"/>
              <a:t>study beam dynamics (phase space evolution)</a:t>
            </a:r>
          </a:p>
          <a:p>
            <a:pPr marL="803275" indent="-346075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2000" dirty="0" smtClean="0"/>
              <a:t>implements beam optics for better manipulation of the halo</a:t>
            </a:r>
          </a:p>
          <a:p>
            <a:pPr marL="803275" indent="-346075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2000" dirty="0" smtClean="0"/>
              <a:t>use the experimental data for modeling that is close to reality in sense of initial conditions (iterate between the experiments and the modeling)</a:t>
            </a: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5607845"/>
            <a:ext cx="9144000" cy="1257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520013" y="86183"/>
            <a:ext cx="8101233" cy="61385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Arial" pitchFamily="34" charset="0"/>
              </a:rPr>
              <a:t>JLab IR/UV ERL Light Source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3"/>
          <a:srcRect l="16313" t="14209" r="9125" b="9723"/>
          <a:stretch>
            <a:fillRect/>
          </a:stretch>
        </p:blipFill>
        <p:spPr bwMode="auto">
          <a:xfrm>
            <a:off x="715963" y="868363"/>
            <a:ext cx="7827962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5100" y="917576"/>
            <a:ext cx="4268788" cy="852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2000" dirty="0" err="1" smtClean="0">
                <a:latin typeface="Arial" pitchFamily="34" charset="0"/>
              </a:rPr>
              <a:t>E</a:t>
            </a:r>
            <a:r>
              <a:rPr lang="en-US" sz="2000" baseline="-25000" dirty="0" err="1" smtClean="0">
                <a:latin typeface="Arial" pitchFamily="34" charset="0"/>
              </a:rPr>
              <a:t>beam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135 MeV</a:t>
            </a:r>
          </a:p>
          <a:p>
            <a:pPr eaLnBrk="0" hangingPunct="0"/>
            <a:r>
              <a:rPr lang="en-US" sz="2000" dirty="0" smtClean="0">
                <a:latin typeface="Arial" pitchFamily="34" charset="0"/>
              </a:rPr>
              <a:t>Bunch charge:	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60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</a:rPr>
              <a:t>pC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– UV FEL</a:t>
            </a:r>
          </a:p>
          <a:p>
            <a:pPr eaLnBrk="0" hangingPunct="0"/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	135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</a:rPr>
              <a:t>pC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– IR FEL </a:t>
            </a:r>
          </a:p>
          <a:p>
            <a:pPr eaLnBrk="0" hangingPunct="0"/>
            <a:r>
              <a:rPr lang="en-US" sz="2000" dirty="0" smtClean="0">
                <a:latin typeface="Arial" pitchFamily="34" charset="0"/>
              </a:rPr>
              <a:t>Rep. rate up to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74.85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MHz</a:t>
            </a:r>
          </a:p>
          <a:p>
            <a:pPr eaLnBrk="0" hangingPunct="0"/>
            <a:endParaRPr lang="en-US" sz="2000" dirty="0">
              <a:latin typeface="Arial" pitchFamily="34" charset="0"/>
            </a:endParaRPr>
          </a:p>
          <a:p>
            <a:pPr eaLnBrk="0" hangingPunct="0"/>
            <a:r>
              <a:rPr lang="en-US" sz="2000" dirty="0" smtClean="0">
                <a:latin typeface="Arial" pitchFamily="34" charset="0"/>
              </a:rPr>
              <a:t>25 </a:t>
            </a:r>
            <a:r>
              <a:rPr lang="el-GR" sz="2000" dirty="0">
                <a:latin typeface="Arial" pitchFamily="34" charset="0"/>
              </a:rPr>
              <a:t>μ</a:t>
            </a:r>
            <a:r>
              <a:rPr lang="en-US" sz="2000" dirty="0">
                <a:latin typeface="Arial" pitchFamily="34" charset="0"/>
              </a:rPr>
              <a:t>J/pulse in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250–700 nm </a:t>
            </a:r>
            <a:r>
              <a:rPr lang="en-US" sz="2000" dirty="0">
                <a:latin typeface="Arial" pitchFamily="34" charset="0"/>
              </a:rPr>
              <a:t>UV-VIS </a:t>
            </a:r>
            <a:endParaRPr lang="en-US" sz="2000" dirty="0" smtClean="0">
              <a:latin typeface="Arial" pitchFamily="34" charset="0"/>
            </a:endParaRPr>
          </a:p>
          <a:p>
            <a:pPr eaLnBrk="0" hangingPunct="0"/>
            <a:endParaRPr lang="en-US" sz="2000" dirty="0" smtClean="0">
              <a:latin typeface="Arial" pitchFamily="34" charset="0"/>
            </a:endParaRPr>
          </a:p>
          <a:p>
            <a:pPr eaLnBrk="0" hangingPunct="0"/>
            <a:r>
              <a:rPr lang="en-US" sz="2000" dirty="0">
                <a:latin typeface="Arial" pitchFamily="34" charset="0"/>
              </a:rPr>
              <a:t>120 </a:t>
            </a:r>
            <a:r>
              <a:rPr lang="el-GR" sz="2000" dirty="0">
                <a:latin typeface="Arial" pitchFamily="34" charset="0"/>
              </a:rPr>
              <a:t>μ</a:t>
            </a:r>
            <a:r>
              <a:rPr lang="en-US" sz="2000" dirty="0">
                <a:latin typeface="Arial" pitchFamily="34" charset="0"/>
              </a:rPr>
              <a:t>J/pulse in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1-10 </a:t>
            </a:r>
            <a:r>
              <a:rPr lang="el-GR" sz="2000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IR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772400" cy="431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FF"/>
              </a:buClr>
            </a:pPr>
            <a:r>
              <a:rPr lang="en-US" b="1" dirty="0" smtClean="0">
                <a:cs typeface="Arial" charset="0"/>
                <a:sym typeface="Symbol" charset="0"/>
              </a:rPr>
              <a:t>Four</a:t>
            </a:r>
            <a:r>
              <a:rPr lang="en-US" b="1" dirty="0" smtClean="0">
                <a:cs typeface="Arial" charset="0"/>
                <a:sym typeface="Symbol" charset="0"/>
              </a:rPr>
              <a:t> sorts </a:t>
            </a:r>
            <a:r>
              <a:rPr lang="en-US" b="1" dirty="0" smtClean="0">
                <a:cs typeface="Arial" charset="0"/>
                <a:sym typeface="Symbol" charset="0"/>
              </a:rPr>
              <a:t>of the </a:t>
            </a:r>
            <a:r>
              <a:rPr lang="en-US" b="1" dirty="0" smtClean="0">
                <a:cs typeface="Arial" charset="0"/>
                <a:sym typeface="Symbol" charset="0"/>
              </a:rPr>
              <a:t>unwanted </a:t>
            </a:r>
            <a:r>
              <a:rPr lang="en-US" b="1" dirty="0" smtClean="0">
                <a:cs typeface="Arial" charset="0"/>
                <a:sym typeface="Symbol" charset="0"/>
              </a:rPr>
              <a:t>beams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FF3300"/>
              </a:buClr>
              <a:buAutoNum type="arabicPeriod"/>
            </a:pPr>
            <a:r>
              <a:rPr lang="en-US" sz="2000" dirty="0" smtClean="0">
                <a:cs typeface="Arial" charset="0"/>
                <a:sym typeface="Symbol" charset="0"/>
              </a:rPr>
              <a:t>Fraction of the phase space distribution that is far away from the core (due to the beam dynamics)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FF"/>
              </a:buClr>
              <a:buAutoNum type="arabicPeriod"/>
            </a:pPr>
            <a:r>
              <a:rPr lang="en-US" sz="2000" dirty="0" smtClean="0">
                <a:cs typeface="Arial" charset="0"/>
                <a:sym typeface="Symbol" charset="0"/>
              </a:rPr>
              <a:t>Low charge due to not well attenuated Cathode Laser (</a:t>
            </a:r>
            <a:r>
              <a:rPr lang="en-US" sz="2000" dirty="0" err="1" smtClean="0">
                <a:cs typeface="Arial" charset="0"/>
                <a:sym typeface="Symbol" charset="0"/>
              </a:rPr>
              <a:t>ERLs</a:t>
            </a:r>
            <a:r>
              <a:rPr lang="en-US" sz="2000" dirty="0" smtClean="0">
                <a:cs typeface="Arial" charset="0"/>
                <a:sym typeface="Symbol" charset="0"/>
              </a:rPr>
              <a:t>) – but real bunches that have proper timing for acceleration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FF"/>
              </a:buClr>
              <a:buAutoNum type="arabicPeriod"/>
            </a:pPr>
            <a:r>
              <a:rPr lang="en-US" sz="2000" dirty="0" smtClean="0">
                <a:cs typeface="Arial" charset="0"/>
                <a:sym typeface="Symbol" charset="0"/>
              </a:rPr>
              <a:t>Due to the Cathode Laser  but not properly timed (scattered and reflected light)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FF"/>
              </a:buClr>
              <a:buAutoNum type="arabicPeriod"/>
            </a:pPr>
            <a:r>
              <a:rPr lang="en-US" sz="2000" dirty="0" smtClean="0">
                <a:cs typeface="Arial" charset="0"/>
                <a:sym typeface="Symbol" charset="0"/>
              </a:rPr>
              <a:t>Field emission: Gun (can be DC or RF), Accelerator itself (can be accelerated in both directions)</a:t>
            </a:r>
            <a:endParaRPr lang="en-US" sz="2000" dirty="0">
              <a:cs typeface="Arial" charset="0"/>
              <a:sym typeface="Symbo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Flavors of Unwanted beam</a:t>
            </a:r>
          </a:p>
        </p:txBody>
      </p:sp>
      <p:pic>
        <p:nvPicPr>
          <p:cNvPr id="5" name="Picture 4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882177"/>
            <a:ext cx="7772400" cy="51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AutoNum type="arabicPeriod"/>
            </a:pPr>
            <a:r>
              <a:rPr lang="en-US" sz="2000" dirty="0" smtClean="0">
                <a:cs typeface="Arial" charset="0"/>
                <a:sym typeface="Symbol" charset="0"/>
              </a:rPr>
              <a:t>First of all prevent as much as possible</a:t>
            </a:r>
          </a:p>
          <a:p>
            <a:pPr marL="574675" indent="-342900" eaLnBrk="1" hangingPunct="1">
              <a:lnSpc>
                <a:spcPct val="150000"/>
              </a:lnSpc>
              <a:buClr>
                <a:srgbClr val="0000FF"/>
              </a:buClr>
              <a:buSzPct val="75000"/>
              <a:buFont typeface="Wingdings" charset="2"/>
              <a:buChar char="v"/>
            </a:pPr>
            <a:r>
              <a:rPr lang="en-US" sz="2000" dirty="0" smtClean="0">
                <a:cs typeface="Arial" charset="0"/>
                <a:sym typeface="Symbol" charset="0"/>
              </a:rPr>
              <a:t>Take care of the Cathode Laser going out of the gun</a:t>
            </a:r>
          </a:p>
          <a:p>
            <a:pPr marL="574675" indent="-342900" eaLnBrk="1" hangingPunct="1">
              <a:lnSpc>
                <a:spcPct val="150000"/>
              </a:lnSpc>
              <a:buClr>
                <a:srgbClr val="0000FF"/>
              </a:buClr>
              <a:buSzPct val="75000"/>
              <a:buFont typeface="Wingdings" charset="2"/>
              <a:buChar char="v"/>
            </a:pPr>
            <a:r>
              <a:rPr lang="en-US" sz="2000" dirty="0" smtClean="0">
                <a:cs typeface="Arial" charset="0"/>
                <a:sym typeface="Symbol" charset="0"/>
              </a:rPr>
              <a:t>Use Brewster angle windows (polarization) or coatings (still 10</a:t>
            </a:r>
            <a:r>
              <a:rPr lang="en-US" sz="2000" baseline="30000" dirty="0" smtClean="0">
                <a:cs typeface="Arial" charset="0"/>
                <a:sym typeface="Symbol" charset="0"/>
              </a:rPr>
              <a:t>-4</a:t>
            </a:r>
            <a:r>
              <a:rPr lang="en-US" sz="2000" dirty="0" smtClean="0">
                <a:cs typeface="Arial" charset="0"/>
                <a:sym typeface="Symbol" charset="0"/>
              </a:rPr>
              <a:t>)</a:t>
            </a:r>
          </a:p>
          <a:p>
            <a:pPr marL="574675" indent="-342900" eaLnBrk="1" hangingPunct="1">
              <a:lnSpc>
                <a:spcPct val="150000"/>
              </a:lnSpc>
              <a:buClr>
                <a:srgbClr val="0000FF"/>
              </a:buClr>
              <a:buSzPct val="75000"/>
              <a:buFont typeface="Wingdings" charset="2"/>
              <a:buChar char="v"/>
            </a:pPr>
            <a:r>
              <a:rPr lang="en-US" sz="2000" dirty="0" smtClean="0">
                <a:cs typeface="Arial" charset="0"/>
                <a:sym typeface="Symbol" charset="0"/>
              </a:rPr>
              <a:t>Cathode that scatters less (optically flat) (requirement?)</a:t>
            </a:r>
          </a:p>
          <a:p>
            <a:pPr marL="574675" indent="-342900" eaLnBrk="1" hangingPunct="1">
              <a:lnSpc>
                <a:spcPct val="150000"/>
              </a:lnSpc>
              <a:buClr>
                <a:srgbClr val="0000FF"/>
              </a:buClr>
              <a:buSzPct val="75000"/>
              <a:buFont typeface="Wingdings" charset="2"/>
              <a:buChar char="v"/>
            </a:pPr>
            <a:r>
              <a:rPr lang="en-US" sz="2000" dirty="0" smtClean="0">
                <a:cs typeface="Arial" charset="0"/>
                <a:sym typeface="Symbol" charset="0"/>
              </a:rPr>
              <a:t>Having load lock would help to keep cathode in optically good condition</a:t>
            </a:r>
          </a:p>
          <a:p>
            <a:pPr marL="574675" indent="-342900" eaLnBrk="1" hangingPunct="1">
              <a:lnSpc>
                <a:spcPct val="150000"/>
              </a:lnSpc>
              <a:buClr>
                <a:srgbClr val="0000FF"/>
              </a:buClr>
              <a:buSzPct val="75000"/>
              <a:buFont typeface="Wingdings" charset="2"/>
              <a:buChar char="v"/>
            </a:pPr>
            <a:r>
              <a:rPr lang="en-US" sz="2000" dirty="0" smtClean="0">
                <a:cs typeface="Arial" charset="0"/>
                <a:sym typeface="Symbol" charset="0"/>
              </a:rPr>
              <a:t>Non UV cathodes (green) more favorable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FF"/>
              </a:buClr>
              <a:buFont typeface="+mj-lt"/>
              <a:buAutoNum type="arabicPeriod" startAt="2"/>
            </a:pPr>
            <a:r>
              <a:rPr lang="en-US" sz="2000" dirty="0" smtClean="0">
                <a:cs typeface="Arial" charset="0"/>
                <a:sym typeface="Symbol" charset="0"/>
              </a:rPr>
              <a:t>Extinction ration of the EO cells: high and stable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00FF"/>
              </a:buClr>
              <a:buFont typeface="+mj-lt"/>
              <a:buAutoNum type="arabicPeriod" startAt="2"/>
            </a:pPr>
            <a:r>
              <a:rPr lang="en-US" sz="2000" dirty="0" smtClean="0">
                <a:cs typeface="Arial" charset="0"/>
                <a:sym typeface="Symbol" charset="0"/>
              </a:rPr>
              <a:t>Field emission … well … either it system is built well, or you run limited by FE (just so that you can tolerate it)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For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the number 2-4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smtClean="0">
                <a:solidFill>
                  <a:srgbClr val="000095"/>
                </a:solidFill>
              </a:rPr>
              <a:t>For the number 1</a:t>
            </a:r>
            <a:endParaRPr lang="en-US" dirty="0">
              <a:solidFill>
                <a:srgbClr val="00009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2000" dirty="0" err="1" smtClean="0"/>
              <a:t>Linacs</a:t>
            </a:r>
            <a:r>
              <a:rPr lang="en-US" sz="2000" dirty="0" smtClean="0"/>
              <a:t> with average current </a:t>
            </a:r>
            <a:r>
              <a:rPr lang="en-US" sz="2000" dirty="0" smtClean="0">
                <a:solidFill>
                  <a:srgbClr val="0000FF"/>
                </a:solidFill>
              </a:rPr>
              <a:t>1-2 </a:t>
            </a:r>
            <a:r>
              <a:rPr lang="en-US" sz="2000" dirty="0" err="1" smtClean="0">
                <a:solidFill>
                  <a:srgbClr val="0000FF"/>
                </a:solidFill>
              </a:rPr>
              <a:t>mA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and energy </a:t>
            </a:r>
            <a:r>
              <a:rPr lang="en-US" sz="2000" dirty="0" smtClean="0">
                <a:solidFill>
                  <a:srgbClr val="0000FF"/>
                </a:solidFill>
              </a:rPr>
              <a:t>1-2.5 </a:t>
            </a:r>
            <a:r>
              <a:rPr lang="en-US" sz="2000" dirty="0" err="1" smtClean="0">
                <a:solidFill>
                  <a:srgbClr val="0000FF"/>
                </a:solidFill>
              </a:rPr>
              <a:t>GeV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are envisioned as drivers for next generation high average brightness Light Sources (up to 5 MW beam power) </a:t>
            </a:r>
            <a:r>
              <a:rPr lang="en-US" sz="1600" i="1" dirty="0" smtClean="0"/>
              <a:t>vs. presently operational </a:t>
            </a:r>
            <a:r>
              <a:rPr lang="en-US" sz="1600" i="1" dirty="0" err="1" smtClean="0"/>
              <a:t>linac</a:t>
            </a:r>
            <a:r>
              <a:rPr lang="en-US" sz="1600" i="1" dirty="0" smtClean="0"/>
              <a:t> based X-ray sources </a:t>
            </a:r>
            <a:r>
              <a:rPr lang="en-US" sz="1600" i="1" dirty="0" smtClean="0">
                <a:solidFill>
                  <a:srgbClr val="0000FF"/>
                </a:solidFill>
              </a:rPr>
              <a:t>24 </a:t>
            </a:r>
            <a:r>
              <a:rPr lang="en-US" sz="1600" i="1" dirty="0" err="1" smtClean="0">
                <a:solidFill>
                  <a:srgbClr val="0000FF"/>
                </a:solidFill>
              </a:rPr>
              <a:t>uA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1600" i="1" dirty="0" smtClean="0"/>
              <a:t>(FLASH) and </a:t>
            </a:r>
            <a:r>
              <a:rPr lang="en-US" sz="1600" i="1" dirty="0" smtClean="0">
                <a:solidFill>
                  <a:srgbClr val="0000FF"/>
                </a:solidFill>
              </a:rPr>
              <a:t>15 </a:t>
            </a:r>
            <a:r>
              <a:rPr lang="en-US" sz="1600" i="1" dirty="0" err="1" smtClean="0">
                <a:solidFill>
                  <a:srgbClr val="0000FF"/>
                </a:solidFill>
              </a:rPr>
              <a:t>nA</a:t>
            </a:r>
            <a:r>
              <a:rPr lang="en-US" sz="1600" i="1" dirty="0" smtClean="0">
                <a:solidFill>
                  <a:srgbClr val="0000FF"/>
                </a:solidFill>
              </a:rPr>
              <a:t> </a:t>
            </a:r>
            <a:r>
              <a:rPr lang="en-US" sz="1600" i="1" dirty="0" smtClean="0"/>
              <a:t>(LCLS)</a:t>
            </a:r>
          </a:p>
          <a:p>
            <a:pPr>
              <a:spcAft>
                <a:spcPts val="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2000" dirty="0" smtClean="0"/>
              <a:t>JLab IR/UV Upgrade is a </a:t>
            </a:r>
            <a:r>
              <a:rPr lang="en-US" sz="2000" dirty="0" smtClean="0">
                <a:solidFill>
                  <a:srgbClr val="0000FF"/>
                </a:solidFill>
              </a:rPr>
              <a:t>9 </a:t>
            </a:r>
            <a:r>
              <a:rPr lang="en-US" sz="2000" dirty="0" err="1" smtClean="0">
                <a:solidFill>
                  <a:srgbClr val="0000FF"/>
                </a:solidFill>
              </a:rPr>
              <a:t>mA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ERL with average beam power</a:t>
            </a:r>
          </a:p>
          <a:p>
            <a:pPr>
              <a:spcAft>
                <a:spcPts val="1200"/>
              </a:spcAft>
              <a:buClr>
                <a:srgbClr val="000090"/>
              </a:buClr>
              <a:buNone/>
            </a:pPr>
            <a:r>
              <a:rPr lang="en-US" sz="2000" dirty="0" smtClean="0"/>
              <a:t>	of </a:t>
            </a:r>
            <a:r>
              <a:rPr lang="en-US" sz="2000" dirty="0" smtClean="0">
                <a:solidFill>
                  <a:srgbClr val="0000FF"/>
                </a:solidFill>
              </a:rPr>
              <a:t>1.2 MW </a:t>
            </a:r>
            <a:r>
              <a:rPr lang="en-US" sz="2000" dirty="0" smtClean="0"/>
              <a:t>– provides us with operational experience of high current </a:t>
            </a:r>
            <a:r>
              <a:rPr lang="en-US" sz="2000" dirty="0" err="1" smtClean="0"/>
              <a:t>linac</a:t>
            </a:r>
            <a:r>
              <a:rPr lang="en-US" sz="2000" dirty="0" smtClean="0"/>
              <a:t> and is a good testing ground for future development</a:t>
            </a:r>
          </a:p>
          <a:p>
            <a:pPr>
              <a:spcAft>
                <a:spcPts val="12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Halo - parts of the phase space with large amplitude and small intensity - is one of the limitations for high current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linacs</a:t>
            </a: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Linac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beams have neither the time nor the mechanism to come to equilibrium 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(unlike storage rings, which also run high current)</a:t>
            </a:r>
            <a:endParaRPr lang="en-US" sz="2000" dirty="0" smtClean="0"/>
          </a:p>
          <a:p>
            <a:pPr>
              <a:spcAft>
                <a:spcPts val="1200"/>
              </a:spcAft>
              <a:buClr>
                <a:srgbClr val="000090"/>
              </a:buClr>
              <a:buFont typeface="Wingdings" charset="2"/>
              <a:buChar char="v"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Besides Light Sources there is a number of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linac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application requiring high current operation with low or no beam halo 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47278" y="152400"/>
            <a:ext cx="8229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95"/>
                </a:solidFill>
                <a:latin typeface="Arial" charset="0"/>
                <a:ea typeface="ＭＳ Ｐゴシック" charset="-128"/>
              </a:rPr>
              <a:t>Measurements vs. Modeling at the level ~10</a:t>
            </a:r>
            <a:r>
              <a:rPr lang="en-US" sz="2800" baseline="30000" dirty="0" smtClean="0">
                <a:solidFill>
                  <a:srgbClr val="000095"/>
                </a:solidFill>
                <a:latin typeface="Arial" charset="0"/>
                <a:ea typeface="ＭＳ Ｐゴシック" charset="-128"/>
              </a:rPr>
              <a:t>3</a:t>
            </a:r>
            <a:endParaRPr lang="en-US" sz="2800" i="1" baseline="30000" dirty="0" smtClean="0">
              <a:solidFill>
                <a:srgbClr val="000095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21507" name="Picture 2" descr="0F04 hal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0" y="869532"/>
            <a:ext cx="4094495" cy="294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07727" y="3854273"/>
            <a:ext cx="3092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Measured</a:t>
            </a:r>
            <a:r>
              <a:rPr lang="en-US" sz="1600" dirty="0"/>
              <a:t> in </a:t>
            </a:r>
            <a:r>
              <a:rPr lang="en-US" sz="1600" dirty="0" err="1"/>
              <a:t>JLab</a:t>
            </a:r>
            <a:r>
              <a:rPr lang="en-US" sz="1600" dirty="0"/>
              <a:t> FEL injector,</a:t>
            </a:r>
          </a:p>
          <a:p>
            <a:r>
              <a:rPr lang="en-US" sz="1600" dirty="0"/>
              <a:t>local intensity difference of the</a:t>
            </a:r>
          </a:p>
          <a:p>
            <a:r>
              <a:rPr lang="en-US" sz="1600" dirty="0"/>
              <a:t>core and</a:t>
            </a:r>
            <a:r>
              <a:rPr lang="en-US" sz="1600" dirty="0" smtClean="0"/>
              <a:t> “halo” </a:t>
            </a:r>
            <a:r>
              <a:rPr lang="en-US" sz="1600" dirty="0"/>
              <a:t>is about 300.</a:t>
            </a:r>
          </a:p>
          <a:p>
            <a:r>
              <a:rPr lang="en-US" sz="1600" dirty="0"/>
              <a:t>(500 would measure as well)</a:t>
            </a:r>
          </a:p>
          <a:p>
            <a:r>
              <a:rPr lang="en-US" sz="1600" dirty="0"/>
              <a:t>10-bit frame grabber &amp; a CCD</a:t>
            </a:r>
          </a:p>
          <a:p>
            <a:r>
              <a:rPr lang="en-US" sz="1600" dirty="0"/>
              <a:t>with 57 dB dynamic range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06320" y="835020"/>
            <a:ext cx="5632171" cy="5480203"/>
            <a:chOff x="3088830" y="914400"/>
            <a:chExt cx="5631853" cy="5480838"/>
          </a:xfrm>
        </p:grpSpPr>
        <p:pic>
          <p:nvPicPr>
            <p:cNvPr id="21510" name="Picture 4" descr="300k particles @ multislit trans.Ph-S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4900" y="914400"/>
              <a:ext cx="4875803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TextBox 5"/>
            <p:cNvSpPr txBox="1">
              <a:spLocks noChangeArrowheads="1"/>
            </p:cNvSpPr>
            <p:nvPr/>
          </p:nvSpPr>
          <p:spPr bwMode="auto">
            <a:xfrm>
              <a:off x="3088830" y="5071646"/>
              <a:ext cx="5631853" cy="132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PARMELA </a:t>
              </a:r>
              <a:r>
                <a:rPr lang="en-US" sz="1600" dirty="0">
                  <a:solidFill>
                    <a:srgbClr val="FF0000"/>
                  </a:solidFill>
                </a:rPr>
                <a:t>simulations</a:t>
              </a:r>
              <a:r>
                <a:rPr lang="en-US" sz="1600" dirty="0"/>
                <a:t> of the same setup with </a:t>
              </a:r>
              <a:r>
                <a:rPr lang="en-US" sz="1600" dirty="0" smtClean="0"/>
                <a:t>3E5 </a:t>
              </a:r>
              <a:r>
                <a:rPr lang="en-US" sz="1600" dirty="0"/>
                <a:t>particles:</a:t>
              </a:r>
            </a:p>
            <a:p>
              <a:r>
                <a:rPr lang="en-US" sz="1600" dirty="0"/>
                <a:t>X and Y phase spaces, beam profile and its projection show</a:t>
              </a:r>
            </a:p>
            <a:p>
              <a:r>
                <a:rPr lang="en-US" sz="1600" dirty="0"/>
                <a:t>the halo around the core of about </a:t>
              </a:r>
              <a:r>
                <a:rPr lang="en-US" sz="1600" dirty="0" smtClean="0"/>
                <a:t>3E-</a:t>
              </a:r>
              <a:r>
                <a:rPr lang="en-US" sz="1600" dirty="0"/>
                <a:t>3.</a:t>
              </a:r>
            </a:p>
            <a:p>
              <a:r>
                <a:rPr lang="en-US" sz="1600" dirty="0">
                  <a:solidFill>
                    <a:srgbClr val="0000FF"/>
                  </a:solidFill>
                </a:rPr>
                <a:t>Even in idealized system (simulation</a:t>
              </a:r>
              <a:r>
                <a:rPr lang="en-US" sz="1600" dirty="0" smtClean="0">
                  <a:solidFill>
                    <a:srgbClr val="0000FF"/>
                  </a:solidFill>
                </a:rPr>
                <a:t>) non-linear beam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dynamics can lead </a:t>
              </a:r>
              <a:r>
                <a:rPr lang="en-US" sz="1600" dirty="0">
                  <a:solidFill>
                    <a:srgbClr val="0000FF"/>
                  </a:solidFill>
                </a:rPr>
                <a:t>to formation of halo.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904875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charset="0"/>
              <a:buChar char=""/>
            </a:pPr>
            <a:r>
              <a:rPr lang="en-US" sz="1800" dirty="0"/>
              <a:t> Using a Log-amp is an easy way to diagnose presence of the </a:t>
            </a:r>
            <a:r>
              <a:rPr lang="ja-JP" altLang="en-US" sz="1800" dirty="0"/>
              <a:t>“</a:t>
            </a:r>
            <a:r>
              <a:rPr lang="en-US" sz="1800" dirty="0"/>
              <a:t>ghost</a:t>
            </a:r>
            <a:r>
              <a:rPr lang="ja-JP" altLang="en-US" sz="1800" dirty="0"/>
              <a:t>”</a:t>
            </a:r>
            <a:r>
              <a:rPr lang="en-US" sz="1800" dirty="0"/>
              <a:t> pulses</a:t>
            </a:r>
          </a:p>
          <a:p>
            <a:pPr>
              <a:buClr>
                <a:srgbClr val="0000FF"/>
              </a:buClr>
              <a:buFont typeface="Wingdings" charset="0"/>
              <a:buChar char=""/>
            </a:pPr>
            <a:r>
              <a:rPr lang="en-US" sz="1800" dirty="0"/>
              <a:t> Log-amps with dynamic range 100 dB are available </a:t>
            </a:r>
          </a:p>
        </p:txBody>
      </p:sp>
      <p:pic>
        <p:nvPicPr>
          <p:cNvPr id="26628" name="Picture 10" descr="40ps DL pulse initial ghost pul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6400800" y="2590800"/>
            <a:ext cx="267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631 uA (100%)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135 pC x 4.678125 MHz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257800" y="28194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6400800" y="4430713"/>
            <a:ext cx="22888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5.7 </a:t>
            </a:r>
            <a:r>
              <a:rPr lang="en-US" sz="1800" dirty="0" err="1">
                <a:solidFill>
                  <a:srgbClr val="0000FF"/>
                </a:solidFill>
              </a:rPr>
              <a:t>uA</a:t>
            </a:r>
            <a:r>
              <a:rPr lang="en-US" sz="1800" dirty="0">
                <a:solidFill>
                  <a:srgbClr val="0000FF"/>
                </a:solidFill>
              </a:rPr>
              <a:t> (~0.9 %)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37.425 MHz </a:t>
            </a:r>
            <a:r>
              <a:rPr lang="ja-JP" altLang="en-US" sz="1800" dirty="0">
                <a:solidFill>
                  <a:srgbClr val="0000FF"/>
                </a:solidFill>
              </a:rPr>
              <a:t>“</a:t>
            </a:r>
            <a:r>
              <a:rPr lang="en-US" sz="1800" dirty="0">
                <a:solidFill>
                  <a:srgbClr val="0000FF"/>
                </a:solidFill>
              </a:rPr>
              <a:t>ghost</a:t>
            </a:r>
            <a:r>
              <a:rPr lang="ja-JP" altLang="en-US" sz="1800" dirty="0" smtClean="0">
                <a:solidFill>
                  <a:srgbClr val="0000FF"/>
                </a:solidFill>
              </a:rPr>
              <a:t>”</a:t>
            </a:r>
            <a:endParaRPr lang="en-US" altLang="ja-JP" sz="1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</a:rPr>
              <a:t>pulses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114800" y="4648200"/>
            <a:ext cx="2362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Drive Laser “ghost” pulses</a:t>
            </a:r>
          </a:p>
        </p:txBody>
      </p:sp>
      <p:pic>
        <p:nvPicPr>
          <p:cNvPr id="10" name="Picture 9" descr="FLS2012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95"/>
                </a:solidFill>
                <a:latin typeface="Arial" charset="0"/>
                <a:ea typeface="ＭＳ Ｐゴシック" charset="0"/>
              </a:rPr>
              <a:t>Cathode Laser pulse via </a:t>
            </a:r>
            <a:r>
              <a:rPr lang="en-US" sz="2800" dirty="0">
                <a:solidFill>
                  <a:srgbClr val="000095"/>
                </a:solidFill>
                <a:latin typeface="Arial" charset="0"/>
                <a:ea typeface="ＭＳ Ｐゴシック" charset="0"/>
              </a:rPr>
              <a:t>s</a:t>
            </a:r>
            <a:r>
              <a:rPr lang="en-US" sz="2800" dirty="0" smtClean="0">
                <a:solidFill>
                  <a:srgbClr val="000095"/>
                </a:solidFill>
                <a:latin typeface="Arial" charset="0"/>
                <a:ea typeface="ＭＳ Ｐゴシック" charset="0"/>
              </a:rPr>
              <a:t>treak camera </a:t>
            </a:r>
            <a:endParaRPr lang="en-US" sz="2800" dirty="0">
              <a:solidFill>
                <a:srgbClr val="000095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6387" name="Picture 3" descr="DL Apr-2010 lin 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6475"/>
            <a:ext cx="42624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L Apr-2010 log sc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00" y="990600"/>
            <a:ext cx="4438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4572000"/>
            <a:ext cx="7772400" cy="15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>
                <a:cs typeface="Arial" charset="0"/>
                <a:sym typeface="Symbol" charset="0"/>
              </a:rPr>
              <a:t> </a:t>
            </a:r>
            <a:r>
              <a:rPr lang="en-US" sz="1600" dirty="0" smtClean="0">
                <a:cs typeface="Arial" charset="0"/>
                <a:sym typeface="Symbol" charset="0"/>
              </a:rPr>
              <a:t>appears to be close to Gaussian on linear scale; tails not so much Gaussian</a:t>
            </a:r>
            <a:endParaRPr lang="en-US" sz="1600" dirty="0">
              <a:cs typeface="Arial" charset="0"/>
              <a:sym typeface="Symbol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>
                <a:cs typeface="Arial" charset="0"/>
                <a:sym typeface="Symbol" charset="0"/>
              </a:rPr>
              <a:t> </a:t>
            </a:r>
            <a:r>
              <a:rPr lang="en-US" sz="1600" dirty="0" smtClean="0">
                <a:cs typeface="Arial" charset="0"/>
                <a:sym typeface="Symbol" charset="0"/>
              </a:rPr>
              <a:t>the difference from Gaussian distribution is obvious on log scale </a:t>
            </a:r>
            <a:endParaRPr lang="en-US" sz="1600" dirty="0">
              <a:cs typeface="Arial" charset="0"/>
              <a:sym typeface="Symbol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>
                <a:cs typeface="Arial" charset="0"/>
                <a:sym typeface="Symbol" charset="0"/>
              </a:rPr>
              <a:t> realistic (measured) distribution must be used for realistic modeling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>
                <a:cs typeface="Arial" charset="0"/>
                <a:sym typeface="Symbol" charset="0"/>
              </a:rPr>
              <a:t> </a:t>
            </a:r>
            <a:r>
              <a:rPr lang="en-US" sz="1600" dirty="0" smtClean="0">
                <a:cs typeface="Arial" charset="0"/>
                <a:sym typeface="Symbol" charset="0"/>
              </a:rPr>
              <a:t>especially is the calculations are intended for large dynamic range effects</a:t>
            </a:r>
            <a:endParaRPr lang="en-US" sz="1600" dirty="0">
              <a:cs typeface="Arial" charset="0"/>
              <a:sym typeface="Symbol" charset="0"/>
            </a:endParaRPr>
          </a:p>
        </p:txBody>
      </p:sp>
      <p:pic>
        <p:nvPicPr>
          <p:cNvPr id="7" name="Picture 6" descr="FLS2012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“The Grand Scheme”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6200" y="838200"/>
            <a:ext cx="6858000" cy="1219200"/>
            <a:chOff x="76200" y="838200"/>
            <a:chExt cx="6858000" cy="121920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76200" y="838200"/>
              <a:ext cx="6858000" cy="12192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I. Transverse beam </a:t>
              </a:r>
              <a:r>
                <a:rPr lang="en-US" sz="1600" b="1" dirty="0" smtClean="0">
                  <a:latin typeface="Arial"/>
                  <a:cs typeface="Arial"/>
                </a:rPr>
                <a:t>p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rofile measurements with LDR 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 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28600" y="1371600"/>
              <a:ext cx="1524000" cy="457200"/>
            </a:xfrm>
            <a:prstGeom prst="roundRect">
              <a:avLst/>
            </a:prstGeom>
            <a:solidFill>
              <a:srgbClr val="5D8FFF"/>
            </a:solidFill>
            <a:ln w="9525" cap="flat" cmpd="sng" algn="ctr">
              <a:solidFill>
                <a:srgbClr val="5D8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Wire scanner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1905000" y="1371600"/>
              <a:ext cx="1524000" cy="457200"/>
            </a:xfrm>
            <a:prstGeom prst="roundRect">
              <a:avLst/>
            </a:prstGeom>
            <a:solidFill>
              <a:srgbClr val="5D8FFF"/>
            </a:solidFill>
            <a:ln w="9525" cap="flat" cmpd="sng" algn="ctr">
              <a:solidFill>
                <a:srgbClr val="5D8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LDR imaging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581400" y="1371600"/>
              <a:ext cx="1524000" cy="457200"/>
            </a:xfrm>
            <a:prstGeom prst="roundRect">
              <a:avLst/>
            </a:prstGeom>
            <a:solidFill>
              <a:srgbClr val="5D8FFF"/>
            </a:solidFill>
            <a:ln w="9525" cap="flat" cmpd="sng" algn="ctr">
              <a:solidFill>
                <a:srgbClr val="5D8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CW laser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 wire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257800" y="1371600"/>
              <a:ext cx="1524000" cy="457200"/>
            </a:xfrm>
            <a:prstGeom prst="roundRect">
              <a:avLst/>
            </a:prstGeom>
            <a:solidFill>
              <a:srgbClr val="5D8FFF"/>
            </a:solidFill>
            <a:ln w="9525" cap="flat" cmpd="sng" algn="ctr">
              <a:solidFill>
                <a:srgbClr val="5D8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"/>
                  <a:cs typeface="Arial"/>
                </a:rPr>
                <a:t>Coronagraph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200" y="2057400"/>
            <a:ext cx="3352800" cy="3048000"/>
            <a:chOff x="76200" y="2057400"/>
            <a:chExt cx="3352800" cy="3048000"/>
          </a:xfrm>
        </p:grpSpPr>
        <p:grpSp>
          <p:nvGrpSpPr>
            <p:cNvPr id="32" name="Group 31"/>
            <p:cNvGrpSpPr/>
            <p:nvPr/>
          </p:nvGrpSpPr>
          <p:grpSpPr>
            <a:xfrm>
              <a:off x="76200" y="2438400"/>
              <a:ext cx="3352800" cy="2667000"/>
              <a:chOff x="76200" y="2438400"/>
              <a:chExt cx="3352800" cy="2667000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76200" y="2438400"/>
                <a:ext cx="3352800" cy="2667000"/>
              </a:xfrm>
              <a:prstGeom prst="roundRect">
                <a:avLst>
                  <a:gd name="adj" fmla="val 7658"/>
                </a:avLst>
              </a:prstGeom>
              <a:gradFill flip="none" rotWithShape="1">
                <a:gsLst>
                  <a:gs pos="0">
                    <a:schemeClr val="accent3">
                      <a:lumMod val="65000"/>
                    </a:schemeClr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II. Transverse phase space measurements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 </a:t>
                </a:r>
                <a:r>
                  <a:rPr kumimoji="0" lang="en-US" sz="16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with LDR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 bwMode="auto">
              <a:xfrm>
                <a:off x="228600" y="3200400"/>
                <a:ext cx="3048000" cy="762000"/>
              </a:xfrm>
              <a:prstGeom prst="roundRect">
                <a:avLst/>
              </a:prstGeom>
              <a:solidFill>
                <a:srgbClr val="88F662"/>
              </a:solidFill>
              <a:ln w="9525" cap="flat" cmpd="sng" algn="ctr">
                <a:solidFill>
                  <a:srgbClr val="88F66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Tomography – </a:t>
                </a:r>
                <a:r>
                  <a:rPr lang="en-US" sz="1600" dirty="0" smtClean="0">
                    <a:latin typeface="Arial"/>
                    <a:cs typeface="Arial"/>
                  </a:rPr>
                  <a:t>where 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linear optics work (135 </a:t>
                </a:r>
                <a:r>
                  <a:rPr kumimoji="0" lang="en-US" sz="1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MeV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)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228600" y="4114800"/>
                <a:ext cx="3048000" cy="762000"/>
              </a:xfrm>
              <a:prstGeom prst="roundRect">
                <a:avLst/>
              </a:prstGeom>
              <a:solidFill>
                <a:srgbClr val="88F662"/>
              </a:solidFill>
              <a:ln w="9525" cap="flat" cmpd="sng" algn="ctr">
                <a:solidFill>
                  <a:srgbClr val="88F66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"/>
                    <a:cs typeface="Arial"/>
                  </a:rPr>
                  <a:t>Scanning slit - space charge dominated beam (9 </a:t>
                </a:r>
                <a:r>
                  <a:rPr lang="en-US" sz="1600" dirty="0" err="1" smtClean="0">
                    <a:latin typeface="Arial"/>
                    <a:cs typeface="Arial"/>
                  </a:rPr>
                  <a:t>MeV</a:t>
                </a:r>
                <a:r>
                  <a:rPr lang="en-US" sz="1600" dirty="0" smtClean="0">
                    <a:latin typeface="Arial"/>
                    <a:cs typeface="Arial"/>
                  </a:rPr>
                  <a:t>)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sp>
          <p:nvSpPr>
            <p:cNvPr id="20" name="Down Arrow 19"/>
            <p:cNvSpPr/>
            <p:nvPr/>
          </p:nvSpPr>
          <p:spPr bwMode="auto">
            <a:xfrm>
              <a:off x="1600200" y="2057400"/>
              <a:ext cx="304800" cy="381000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81400" y="2057400"/>
            <a:ext cx="3352800" cy="3048000"/>
            <a:chOff x="3581400" y="2057400"/>
            <a:chExt cx="3352800" cy="3048000"/>
          </a:xfrm>
        </p:grpSpPr>
        <p:grpSp>
          <p:nvGrpSpPr>
            <p:cNvPr id="33" name="Group 32"/>
            <p:cNvGrpSpPr/>
            <p:nvPr/>
          </p:nvGrpSpPr>
          <p:grpSpPr>
            <a:xfrm>
              <a:off x="3581400" y="2438400"/>
              <a:ext cx="3352800" cy="2667000"/>
              <a:chOff x="3581400" y="2438400"/>
              <a:chExt cx="3352800" cy="2667000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3581400" y="2438400"/>
                <a:ext cx="3352800" cy="2667000"/>
              </a:xfrm>
              <a:prstGeom prst="roundRect">
                <a:avLst>
                  <a:gd name="adj" fmla="val 7658"/>
                </a:avLst>
              </a:prstGeom>
              <a:gradFill flip="none" rotWithShape="1">
                <a:gsLst>
                  <a:gs pos="0">
                    <a:schemeClr val="accent3">
                      <a:lumMod val="65000"/>
                    </a:schemeClr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III. Longitudinal phase space </a:t>
                </a:r>
                <a:r>
                  <a:rPr kumimoji="0" lang="en-US" sz="16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with LDR</a:t>
                </a:r>
                <a:r>
                  <a:rPr lang="en-US" sz="1600" b="1" dirty="0" smtClean="0">
                    <a:latin typeface="Arial"/>
                    <a:cs typeface="Arial"/>
                  </a:rPr>
                  <a:t>  </a:t>
                </a:r>
                <a:r>
                  <a:rPr lang="en-US" sz="1600" dirty="0" smtClean="0">
                    <a:latin typeface="Arial"/>
                    <a:cs typeface="Arial"/>
                  </a:rPr>
                  <a:t>(in injector at 9 </a:t>
                </a:r>
                <a:r>
                  <a:rPr lang="en-US" sz="1600" dirty="0" err="1" smtClean="0">
                    <a:latin typeface="Arial"/>
                    <a:cs typeface="Arial"/>
                  </a:rPr>
                  <a:t>MeV</a:t>
                </a:r>
                <a:r>
                  <a:rPr lang="en-US" sz="1600" dirty="0" smtClean="0">
                    <a:latin typeface="Arial"/>
                    <a:cs typeface="Arial"/>
                  </a:rPr>
                  <a:t>)</a:t>
                </a:r>
                <a:endParaRPr kumimoji="0" lang="en-US" sz="160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3733800" y="3200400"/>
                <a:ext cx="3048000" cy="762000"/>
              </a:xfrm>
              <a:prstGeom prst="roundRect">
                <a:avLst/>
              </a:prstGeom>
              <a:solidFill>
                <a:srgbClr val="88F662"/>
              </a:solidFill>
              <a:ln w="9525" cap="flat" cmpd="sng" algn="ctr">
                <a:solidFill>
                  <a:srgbClr val="88F66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"/>
                    <a:cs typeface="Arial"/>
                  </a:rPr>
                  <a:t>Time resolving laser wire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(Thomson scattering, CW)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3733800" y="4114800"/>
                <a:ext cx="3048000" cy="762000"/>
              </a:xfrm>
              <a:prstGeom prst="roundRect">
                <a:avLst/>
              </a:prstGeom>
              <a:solidFill>
                <a:srgbClr val="88F662"/>
              </a:solidFill>
              <a:ln w="9525" cap="flat" cmpd="sng" algn="ctr">
                <a:solidFill>
                  <a:srgbClr val="88F66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"/>
                    <a:cs typeface="Arial"/>
                  </a:rPr>
                  <a:t>Transverse kicker cavity + spectrometer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/>
                    <a:cs typeface="Arial"/>
                  </a:rPr>
                  <a:t>+ LDR imaging</a:t>
                </a:r>
              </a:p>
            </p:txBody>
          </p:sp>
        </p:grpSp>
        <p:sp>
          <p:nvSpPr>
            <p:cNvPr id="21" name="Down Arrow 20"/>
            <p:cNvSpPr/>
            <p:nvPr/>
          </p:nvSpPr>
          <p:spPr bwMode="auto">
            <a:xfrm>
              <a:off x="5105400" y="2057400"/>
              <a:ext cx="304800" cy="381000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200" y="5105400"/>
            <a:ext cx="3352800" cy="1219200"/>
            <a:chOff x="76200" y="5105400"/>
            <a:chExt cx="3352800" cy="12192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6200" y="5486400"/>
              <a:ext cx="3352800" cy="838200"/>
            </a:xfrm>
            <a:prstGeom prst="roundRect">
              <a:avLst>
                <a:gd name="adj" fmla="val 22809"/>
              </a:avLst>
            </a:prstGeom>
            <a:gradFill flip="none" rotWithShape="1">
              <a:gsLst>
                <a:gs pos="0">
                  <a:schemeClr val="accent3">
                    <a:lumMod val="65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IV. High order optics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to manipulate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halo</a:t>
              </a:r>
              <a:endParaRPr kumimoji="0" 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>
              <a:off x="1600200" y="5105400"/>
              <a:ext cx="304800" cy="381000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3" name="Bent Arrow 22"/>
          <p:cNvSpPr/>
          <p:nvPr/>
        </p:nvSpPr>
        <p:spPr bwMode="auto">
          <a:xfrm rot="5400000">
            <a:off x="7200900" y="1409700"/>
            <a:ext cx="990600" cy="1066800"/>
          </a:xfrm>
          <a:prstGeom prst="bentArrow">
            <a:avLst>
              <a:gd name="adj1" fmla="val 15385"/>
              <a:gd name="adj2" fmla="val 15919"/>
              <a:gd name="adj3" fmla="val 18590"/>
              <a:gd name="adj4" fmla="val 21181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086600" y="2438400"/>
            <a:ext cx="1905000" cy="3048000"/>
            <a:chOff x="7086600" y="2438400"/>
            <a:chExt cx="1905000" cy="30480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086600" y="2438400"/>
              <a:ext cx="1905000" cy="2667000"/>
            </a:xfrm>
            <a:prstGeom prst="roundRect">
              <a:avLst>
                <a:gd name="adj" fmla="val 10991"/>
              </a:avLst>
            </a:pr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  <a:tileRect/>
            </a:gradFill>
            <a:ln w="317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Drive</a:t>
              </a:r>
              <a:r>
                <a:rPr kumimoji="0" lang="en-US" sz="1500" b="1" i="0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 Laser LDR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Arial"/>
                  <a:cs typeface="Arial"/>
                </a:rPr>
                <a:t>m</a:t>
              </a:r>
              <a:r>
                <a:rPr lang="en-US" sz="1500" b="1" baseline="0" dirty="0" smtClean="0">
                  <a:latin typeface="Arial"/>
                  <a:cs typeface="Arial"/>
                </a:rPr>
                <a:t>easurements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i="1" dirty="0" smtClean="0">
                  <a:latin typeface="Arial"/>
                  <a:cs typeface="Arial"/>
                </a:rPr>
                <a:t>to start modeling with LDR and real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i="1" dirty="0" smtClean="0">
                  <a:latin typeface="Arial"/>
                  <a:cs typeface="Arial"/>
                </a:rPr>
                <a:t>Initial conditions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95"/>
                </a:buClr>
                <a:buSzTx/>
                <a:buFont typeface="Arial"/>
                <a:buChar char="•"/>
                <a:tabLst/>
              </a:pPr>
              <a:r>
                <a:rPr lang="en-US" sz="1500" dirty="0" smtClean="0">
                  <a:latin typeface="Arial"/>
                  <a:cs typeface="Arial"/>
                </a:rPr>
                <a:t> transverse 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95"/>
                </a:buClr>
                <a:buSzTx/>
                <a:buFont typeface="Arial"/>
                <a:buChar char="•"/>
                <a:tabLst/>
              </a:pPr>
              <a:r>
                <a:rPr kumimoji="0" lang="en-US" sz="150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 longitudinal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95"/>
                </a:buClr>
                <a:buSzTx/>
                <a:buFont typeface="Arial"/>
                <a:buChar char="•"/>
                <a:tabLst/>
              </a:pPr>
              <a:r>
                <a:rPr lang="en-US" sz="1500" dirty="0" smtClean="0">
                  <a:latin typeface="Arial"/>
                  <a:cs typeface="Arial"/>
                </a:rPr>
                <a:t> cathode Q.E. 2D</a:t>
              </a:r>
              <a:endParaRPr kumimoji="0" lang="en-US" sz="15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8" name="Down Arrow 27"/>
            <p:cNvSpPr/>
            <p:nvPr/>
          </p:nvSpPr>
          <p:spPr bwMode="auto">
            <a:xfrm>
              <a:off x="7924800" y="5105400"/>
              <a:ext cx="304800" cy="381000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31836" y="5073276"/>
            <a:ext cx="5659764" cy="1251324"/>
            <a:chOff x="3331836" y="5073276"/>
            <a:chExt cx="5659764" cy="1251324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3581400" y="5486400"/>
              <a:ext cx="5410200" cy="838200"/>
            </a:xfrm>
            <a:prstGeom prst="roundRect">
              <a:avLst>
                <a:gd name="adj" fmla="val 25335"/>
              </a:avLst>
            </a:prstGeom>
            <a:gradFill flip="none"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0"/>
              <a:tileRect/>
            </a:gra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Arial"/>
                  <a:cs typeface="Arial"/>
                </a:rPr>
                <a:t>V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. Beam </a:t>
              </a:r>
              <a:r>
                <a:rPr lang="en-US" sz="1600" b="1" dirty="0" smtClean="0">
                  <a:latin typeface="Arial"/>
                  <a:cs typeface="Arial"/>
                </a:rPr>
                <a:t>d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ynamics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 modeling with LDR</a:t>
              </a:r>
              <a:endParaRPr kumimoji="0" lang="en-US" sz="15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9" name="Up-Down Arrow 28"/>
            <p:cNvSpPr/>
            <p:nvPr/>
          </p:nvSpPr>
          <p:spPr bwMode="auto">
            <a:xfrm>
              <a:off x="5105400" y="5105400"/>
              <a:ext cx="304800" cy="381000"/>
            </a:xfrm>
            <a:prstGeom prst="upDownArrow">
              <a:avLst/>
            </a:prstGeom>
            <a:solidFill>
              <a:srgbClr val="0000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0" name="Up-Down Arrow 29"/>
            <p:cNvSpPr/>
            <p:nvPr/>
          </p:nvSpPr>
          <p:spPr bwMode="auto">
            <a:xfrm rot="19533570">
              <a:off x="3331836" y="5073276"/>
              <a:ext cx="304800" cy="479519"/>
            </a:xfrm>
            <a:prstGeom prst="upDownArrow">
              <a:avLst/>
            </a:prstGeom>
            <a:solidFill>
              <a:srgbClr val="0000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36" name="Picture 35" descr="FLS2012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Wire scanner measurements</a:t>
            </a:r>
          </a:p>
        </p:txBody>
      </p:sp>
      <p:pic>
        <p:nvPicPr>
          <p:cNvPr id="3" name="Picture 2" descr="CEBAF wire sca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292" y="2261873"/>
            <a:ext cx="5715610" cy="4145802"/>
          </a:xfrm>
          <a:prstGeom prst="rect">
            <a:avLst/>
          </a:prstGeom>
        </p:spPr>
      </p:pic>
      <p:pic>
        <p:nvPicPr>
          <p:cNvPr id="4" name="Picture 3" descr="CEBAF WS fo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159" y="805457"/>
            <a:ext cx="3722443" cy="1787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73" y="1237256"/>
            <a:ext cx="3997464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Clr>
                <a:srgbClr val="000095"/>
              </a:buClr>
              <a:buFont typeface="Wingdings" charset="2"/>
              <a:buChar char="²"/>
            </a:pPr>
            <a:r>
              <a:rPr lang="en-US" sz="1600" dirty="0" smtClean="0"/>
              <a:t>wire with diameter much smaller than the beam size interacts with beam as it is scanned across it</a:t>
            </a:r>
          </a:p>
          <a:p>
            <a:pPr marL="231775" indent="-231775">
              <a:spcAft>
                <a:spcPts val="1200"/>
              </a:spcAft>
              <a:buClr>
                <a:srgbClr val="000095"/>
              </a:buClr>
              <a:buFont typeface="Wingdings" charset="2"/>
              <a:buChar char="²"/>
            </a:pPr>
            <a:r>
              <a:rPr lang="en-US" sz="1600" dirty="0" smtClean="0"/>
              <a:t>there is a number of interaction mechanisms:</a:t>
            </a:r>
          </a:p>
          <a:p>
            <a:pPr lvl="1" indent="-231775">
              <a:spcAft>
                <a:spcPts val="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400" dirty="0" smtClean="0"/>
              <a:t>beam capture</a:t>
            </a:r>
          </a:p>
          <a:p>
            <a:pPr lvl="1" indent="-231775">
              <a:spcAft>
                <a:spcPts val="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400" dirty="0" smtClean="0"/>
              <a:t>secondary emission</a:t>
            </a:r>
          </a:p>
          <a:p>
            <a:pPr lvl="1" indent="-231775">
              <a:spcAft>
                <a:spcPts val="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400" dirty="0" smtClean="0"/>
              <a:t>scattering</a:t>
            </a:r>
          </a:p>
          <a:p>
            <a:pPr lvl="1" indent="-231775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400" dirty="0" smtClean="0"/>
              <a:t>conversion</a:t>
            </a:r>
          </a:p>
          <a:p>
            <a:pPr marL="231775" indent="-231775">
              <a:spcAft>
                <a:spcPts val="1200"/>
              </a:spcAft>
              <a:buClr>
                <a:srgbClr val="000095"/>
              </a:buClr>
              <a:buFont typeface="Wingdings" charset="2"/>
              <a:buChar char="²"/>
            </a:pPr>
            <a:r>
              <a:rPr lang="en-US" sz="1600" dirty="0" smtClean="0"/>
              <a:t>different ways to detect the signal</a:t>
            </a:r>
          </a:p>
          <a:p>
            <a:pPr marL="454025" indent="-222250">
              <a:spcAft>
                <a:spcPts val="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600" dirty="0" smtClean="0"/>
              <a:t>induced current</a:t>
            </a:r>
          </a:p>
          <a:p>
            <a:pPr marL="454025" indent="-222250">
              <a:spcAft>
                <a:spcPts val="1200"/>
              </a:spcAft>
              <a:buClr>
                <a:srgbClr val="0000FF"/>
              </a:buClr>
              <a:buFont typeface="Wingdings" charset="2"/>
              <a:buChar char="ü"/>
            </a:pPr>
            <a:r>
              <a:rPr lang="en-US" sz="1600" dirty="0" smtClean="0"/>
              <a:t>secondary particles (</a:t>
            </a:r>
            <a:r>
              <a:rPr lang="en-US" sz="1600" dirty="0" smtClean="0">
                <a:solidFill>
                  <a:srgbClr val="FF0000"/>
                </a:solidFill>
              </a:rPr>
              <a:t>counting</a:t>
            </a:r>
            <a:r>
              <a:rPr lang="en-US" sz="1600" dirty="0" smtClean="0"/>
              <a:t>)</a:t>
            </a:r>
          </a:p>
          <a:p>
            <a:pPr marL="231775" indent="-231775"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/>
              <a:t>only 1D projections of 2D distributions</a:t>
            </a:r>
          </a:p>
          <a:p>
            <a:pPr marL="231775" indent="-231775"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/>
              <a:t>takes time (“patience limited”)</a:t>
            </a:r>
          </a:p>
          <a:p>
            <a:pPr marL="231775" indent="-231775"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/>
              <a:t>real LINAC beams – non-equilibrium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26" y="853219"/>
            <a:ext cx="490127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A. </a:t>
            </a:r>
            <a:r>
              <a:rPr lang="en-US" sz="1300" dirty="0" err="1" smtClean="0">
                <a:solidFill>
                  <a:schemeClr val="bg2">
                    <a:lumMod val="75000"/>
                  </a:schemeClr>
                </a:solidFill>
              </a:rPr>
              <a:t>Freyberger</a:t>
            </a:r>
            <a:r>
              <a:rPr lang="en-US" sz="1300" dirty="0" smtClean="0">
                <a:solidFill>
                  <a:schemeClr val="bg2">
                    <a:lumMod val="75000"/>
                  </a:schemeClr>
                </a:solidFill>
              </a:rPr>
              <a:t>, CEBAF measurements, in DIPAC05 proceedings</a:t>
            </a:r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7" descr="FLS2012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36953</TotalTime>
  <Words>1592</Words>
  <Application>Microsoft Macintosh PowerPoint</Application>
  <PresentationFormat>On-screen Show (4:3)</PresentationFormat>
  <Paragraphs>224</Paragraphs>
  <Slides>18</Slides>
  <Notes>13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1_JLab_PowerPoint1</vt:lpstr>
      <vt:lpstr>Custom Design</vt:lpstr>
      <vt:lpstr>Equation</vt:lpstr>
      <vt:lpstr>Slide 1</vt:lpstr>
      <vt:lpstr>Slide 2</vt:lpstr>
      <vt:lpstr>Slide 3</vt:lpstr>
      <vt:lpstr>For the number 1</vt:lpstr>
      <vt:lpstr>Measurements vs. Modeling at the level ~103</vt:lpstr>
      <vt:lpstr>Slide 6</vt:lpstr>
      <vt:lpstr>Cathode Laser pulse via streak camera </vt:lpstr>
      <vt:lpstr>“The Grand Scheme”</vt:lpstr>
      <vt:lpstr>Wire scanner measurements</vt:lpstr>
      <vt:lpstr>Wire scanner measurements</vt:lpstr>
      <vt:lpstr>Large Dynamic Range imaging (1)</vt:lpstr>
      <vt:lpstr>Large Dynamic Range imaging (2)</vt:lpstr>
      <vt:lpstr>Large Dynamic Range imaging (3)</vt:lpstr>
      <vt:lpstr>CW laser wire (1)</vt:lpstr>
      <vt:lpstr>CW laser wire (2)</vt:lpstr>
      <vt:lpstr>CW laser wire (3)</vt:lpstr>
      <vt:lpstr>Conclusion / Outlook</vt:lpstr>
      <vt:lpstr>JLab IR/UV ERL Light Source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Dallas</dc:creator>
  <cp:lastModifiedBy>Pavel Evtushenko</cp:lastModifiedBy>
  <cp:revision>2141</cp:revision>
  <cp:lastPrinted>2011-08-17T14:52:17Z</cp:lastPrinted>
  <dcterms:created xsi:type="dcterms:W3CDTF">2012-03-08T20:55:17Z</dcterms:created>
  <dcterms:modified xsi:type="dcterms:W3CDTF">2012-03-08T21:01:02Z</dcterms:modified>
</cp:coreProperties>
</file>